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03370-735A-47B9-9ED7-F1FFADD2F32C}" v="11" dt="2026-05-18T14:59:44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3470-1FE4-81E6-FA30-CBBCD69CE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0CC74-C89F-0234-6C44-BD013529D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5D17E-68AD-0BA8-9901-7058E717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3D0-43F5-934A-ACF8-623F048CC1A8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4E729-B44D-3987-22F6-782A8C80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FE818-943D-3C73-B710-9448162D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F403-E0B5-344C-BC24-EA708265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5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9203-22AC-E7C6-D64D-94C4DDAC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E121A-B1E5-2AE4-31E9-FC030F3CF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91CBD-2127-F6E0-B03B-B257EEC6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3D0-43F5-934A-ACF8-623F048CC1A8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4F5AD-1B6F-443D-DB92-A7D6F859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3597A-1F20-D964-11BE-B5197527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F403-E0B5-344C-BC24-EA708265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1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96245-F6A5-E6E5-E8F6-B96D53681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62BB5-275E-F386-B6B6-5A8D96A6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A1693-8779-8B0F-C71E-5A479FD6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3D0-43F5-934A-ACF8-623F048CC1A8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E7829-6309-D69D-F853-E47DDC50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E4BBC-8876-13E3-7438-9EA18467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F403-E0B5-344C-BC24-EA708265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7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25DC-1EAB-694B-FDDA-B6FA8312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83EAF-238A-60B4-0A8C-9A9676DC6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6A637-7CAE-99A7-F69A-C7AE1B26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3D0-43F5-934A-ACF8-623F048CC1A8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2793A-D67E-5C4B-CE61-CCCD4301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9C93C-474C-ADE8-5B1E-96D0A35F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F403-E0B5-344C-BC24-EA708265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5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DA41-3122-7E01-CC72-3D0FD487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B1509-3EE1-35C9-AF9E-033F7BA53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05F13-4F65-DB61-BC1D-63BC7C41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3D0-43F5-934A-ACF8-623F048CC1A8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75C8C-8FE2-7F13-36C8-15AF8126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E79F2-E570-EE13-2F10-AC186BDB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F403-E0B5-344C-BC24-EA708265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2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4E3F-EC30-42D0-146C-0006A458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ED9EC-20B7-6071-7BF5-6169772ED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D24DC-16A6-855E-82CC-0D83809B6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02DDC-371F-7FE5-2E03-83B4FC2C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3D0-43F5-934A-ACF8-623F048CC1A8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CB066-5840-65E9-67A1-A77F1218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CFF6B-18B6-944F-EF8D-1B4D3DC6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F403-E0B5-344C-BC24-EA708265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0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68E6-A57E-AF9C-FF0A-9CE38680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07734-6F66-D3A6-8336-0DBA7D92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9F7CA-A0C1-D8A1-3AA8-51217E2EB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F8BDE-FF18-ADE0-8498-5436BC3F1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5120F-0AE0-3E03-4BCE-C3A84FD2B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436AB-ABF8-0C6A-BB3D-CCCAD8C5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3D0-43F5-934A-ACF8-623F048CC1A8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D8F951-4F4E-52EE-CAFD-0939F43B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3DEAE-9BD6-D4F7-48A9-0840DE41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F403-E0B5-344C-BC24-EA708265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CD9C-BB41-D069-FDF7-60C0E882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4E021-DF40-F415-6730-C64F454E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3D0-43F5-934A-ACF8-623F048CC1A8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2BA36-7C35-F257-B277-FFD4496C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E165-ACA0-BA27-AEE3-00AE6403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F403-E0B5-344C-BC24-EA708265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3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AD8D3-1C9D-CAAF-2351-5C2B49C9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3D0-43F5-934A-ACF8-623F048CC1A8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A83C4-7354-6AD1-1E1C-B4BCFC9E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09F92-2D9B-2A66-EFE0-9E991903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F403-E0B5-344C-BC24-EA708265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5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749A-98DB-C172-5E46-054437FF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ADC99-869C-82E9-0709-0FF98883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FFDAA-6AF0-954E-F7E3-27C950419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3F96A-6999-3128-AC20-654772D6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3D0-43F5-934A-ACF8-623F048CC1A8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48557-7859-58FE-403C-EDA3C9FC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BADB9-70E6-EB6E-9BF4-B8B84F65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F403-E0B5-344C-BC24-EA708265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2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54F3-62F0-2D87-240C-57721BA1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68320-6A40-3F09-37FF-9C552BB3D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3B036-3811-77A2-6D31-6A82AE976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DE600-8BE9-250E-D450-6EE0C1DE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3D0-43F5-934A-ACF8-623F048CC1A8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80869-4957-C2CE-C1A5-10C8B1BB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36BFE-D092-486C-452F-9A0967EC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F403-E0B5-344C-BC24-EA708265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0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DCC56-2C68-6212-6FCB-95C42C08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D4338-FB5E-F5C5-6A06-723FEB0A6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3D84-526A-468E-6DE4-55CC8BCA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0C3D0-43F5-934A-ACF8-623F048CC1A8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C450-3007-339E-A61F-17BAC2556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D72D9-5FAF-192F-14D2-07891385E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B2F403-E0B5-344C-BC24-EA708265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9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venku, tráva, mrak, obloha&#10;&#10;Obsah generovaný pomocí AI může být nesprávný.">
            <a:extLst>
              <a:ext uri="{FF2B5EF4-FFF2-40B4-BE49-F238E27FC236}">
                <a16:creationId xmlns:a16="http://schemas.microsoft.com/office/drawing/2014/main" id="{C553580B-21E1-7D5C-3230-54A748CBBA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7" b="16003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8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6A0D4-B812-A9EC-9027-F5EC23B46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>
                <a:solidFill>
                  <a:srgbClr val="FFFFFF"/>
                </a:solidFill>
              </a:rPr>
              <a:t>Obojživelníci Třeboňska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CCEC9-A6A7-0F0D-06AF-90C6CA92A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Klim Lopatin, Sergio Barazzutti</a:t>
            </a:r>
          </a:p>
          <a:p>
            <a:r>
              <a:rPr lang="cs-CZ">
                <a:solidFill>
                  <a:srgbClr val="FFFFFF"/>
                </a:solidFill>
              </a:rPr>
              <a:t>S6A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1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40217-5C4A-8716-8039-BD5DF30B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dirty="0"/>
              <a:t>Obecné informace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CF307-B8ED-48E0-8474-7F3FBFDA0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900">
                <a:ea typeface="+mn-lt"/>
                <a:cs typeface="+mn-lt"/>
              </a:rPr>
              <a:t>žijí část života ve vodě a část na souši </a:t>
            </a:r>
            <a:endParaRPr lang="cs-CZ" sz="1900"/>
          </a:p>
          <a:p>
            <a:r>
              <a:rPr lang="cs-CZ" sz="1900">
                <a:ea typeface="+mn-lt"/>
                <a:cs typeface="+mn-lt"/>
              </a:rPr>
              <a:t>mají vlhkou kůži, přes kterou mohou dýchat </a:t>
            </a:r>
          </a:p>
          <a:p>
            <a:r>
              <a:rPr lang="cs-CZ" sz="1900">
                <a:ea typeface="+mn-lt"/>
                <a:cs typeface="+mn-lt"/>
              </a:rPr>
              <a:t>jsou studenokrevní – teplota těla závisí na okolí </a:t>
            </a:r>
            <a:endParaRPr lang="cs-CZ" sz="1900"/>
          </a:p>
          <a:p>
            <a:r>
              <a:rPr lang="cs-CZ" sz="1900">
                <a:ea typeface="+mn-lt"/>
                <a:cs typeface="+mn-lt"/>
              </a:rPr>
              <a:t>vajíčka většinou kladou do vody </a:t>
            </a:r>
            <a:endParaRPr lang="cs-CZ" sz="1900"/>
          </a:p>
          <a:p>
            <a:r>
              <a:rPr lang="cs-CZ" sz="1900">
                <a:ea typeface="+mn-lt"/>
                <a:cs typeface="+mn-lt"/>
              </a:rPr>
              <a:t>z vajíček se líhnou larvy, které se později mění v dospělce </a:t>
            </a:r>
            <a:endParaRPr lang="cs-CZ" sz="1900"/>
          </a:p>
          <a:p>
            <a:r>
              <a:rPr lang="cs-CZ" sz="1900">
                <a:ea typeface="+mn-lt"/>
                <a:cs typeface="+mn-lt"/>
              </a:rPr>
              <a:t>živí se hlavně hmyzem, červy a drobnými živočichy </a:t>
            </a:r>
            <a:endParaRPr lang="cs-CZ" sz="1900"/>
          </a:p>
          <a:p>
            <a:r>
              <a:rPr lang="cs-CZ" sz="1900">
                <a:ea typeface="+mn-lt"/>
                <a:cs typeface="+mn-lt"/>
              </a:rPr>
              <a:t>patří sem žáby, čolci, mloci a kuňky </a:t>
            </a:r>
            <a:endParaRPr lang="cs-CZ" sz="1900"/>
          </a:p>
          <a:p>
            <a:r>
              <a:rPr lang="cs-CZ" sz="1900">
                <a:ea typeface="+mn-lt"/>
                <a:cs typeface="+mn-lt"/>
              </a:rPr>
              <a:t>jsou citliví na znečištění a úbytek mokřadů</a:t>
            </a:r>
            <a:endParaRPr lang="cs-CZ" sz="1900"/>
          </a:p>
        </p:txBody>
      </p:sp>
      <p:pic>
        <p:nvPicPr>
          <p:cNvPr id="4" name="Obrázek 3" descr="Obsah obrázku obojživelník, žába, Skokanovití, ropucha&#10;&#10;Obsah generovaný pomocí AI může být nesprávný.">
            <a:extLst>
              <a:ext uri="{FF2B5EF4-FFF2-40B4-BE49-F238E27FC236}">
                <a16:creationId xmlns:a16="http://schemas.microsoft.com/office/drawing/2014/main" id="{42B4735F-D812-3DE9-B1D9-ABB577FE5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950" y="1928516"/>
            <a:ext cx="5455255" cy="406762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2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2B652-1724-0ABF-39AC-C9B8181E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dirty="0"/>
              <a:t>Zástupci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EDC11-B1A7-DE35-8CC7-C37BEB8BE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/>
              <a:t>V tomto projektu jsme našli tyto zástupce:</a:t>
            </a:r>
          </a:p>
          <a:p>
            <a:pPr marL="0" indent="0">
              <a:buNone/>
            </a:pPr>
            <a:endParaRPr lang="cs-CZ" sz="1900"/>
          </a:p>
          <a:p>
            <a:pPr marL="0" indent="0">
              <a:buNone/>
            </a:pPr>
            <a:r>
              <a:rPr lang="cs-CZ" sz="1900"/>
              <a:t>Ocasatí (čolci, mloci)</a:t>
            </a:r>
          </a:p>
          <a:p>
            <a:r>
              <a:rPr lang="cs-CZ" sz="1900"/>
              <a:t>čolek obecný</a:t>
            </a:r>
          </a:p>
          <a:p>
            <a:r>
              <a:rPr lang="cs-CZ" sz="1900"/>
              <a:t>čolek horský</a:t>
            </a:r>
          </a:p>
          <a:p>
            <a:r>
              <a:rPr lang="cs-CZ" sz="1900"/>
              <a:t>čolek velký </a:t>
            </a:r>
          </a:p>
          <a:p>
            <a:endParaRPr lang="cs-CZ" sz="1900"/>
          </a:p>
          <a:p>
            <a:pPr marL="0" indent="0">
              <a:buNone/>
            </a:pPr>
            <a:r>
              <a:rPr lang="cs-CZ" sz="1900"/>
              <a:t>Bezocasí (žáby)</a:t>
            </a:r>
          </a:p>
          <a:p>
            <a:r>
              <a:rPr lang="cs-CZ" sz="1900"/>
              <a:t>skokan štíhlý </a:t>
            </a:r>
          </a:p>
          <a:p>
            <a:r>
              <a:rPr lang="cs-CZ" sz="1900"/>
              <a:t>skokan zelený </a:t>
            </a:r>
          </a:p>
          <a:p>
            <a:endParaRPr lang="en-US" sz="1900"/>
          </a:p>
        </p:txBody>
      </p:sp>
      <p:pic>
        <p:nvPicPr>
          <p:cNvPr id="4" name="Obrázek 3" descr="Obsah obrázku obojživelník, žába, osoba, plaz&#10;&#10;Obsah generovaný pomocí AI může být nesprávný.">
            <a:extLst>
              <a:ext uri="{FF2B5EF4-FFF2-40B4-BE49-F238E27FC236}">
                <a16:creationId xmlns:a16="http://schemas.microsoft.com/office/drawing/2014/main" id="{618F85AD-0C84-A44C-FDEC-686EA043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068" y="1274748"/>
            <a:ext cx="3832936" cy="511058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3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18001-981C-7A09-9AEC-5BFD4E67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cs-CZ">
                <a:latin typeface="Aptos"/>
              </a:rPr>
              <a:t>Čolek obecný</a:t>
            </a:r>
            <a:endParaRPr lang="en-US">
              <a:latin typeface="Apto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2B065-D838-52F2-B581-0833D314A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867" y="2060779"/>
            <a:ext cx="6144299" cy="39283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 err="1">
                <a:ea typeface="+mn-lt"/>
                <a:cs typeface="+mn-lt"/>
              </a:rPr>
              <a:t>samec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má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jaře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výrazný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vlnitý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hřeben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zádech</a:t>
            </a:r>
            <a:r>
              <a:rPr lang="en-US" sz="1800" dirty="0">
                <a:ea typeface="+mn-lt"/>
                <a:cs typeface="+mn-lt"/>
              </a:rPr>
              <a:t> a </a:t>
            </a:r>
            <a:r>
              <a:rPr lang="en-US" sz="1800" dirty="0" err="1">
                <a:ea typeface="+mn-lt"/>
                <a:cs typeface="+mn-lt"/>
              </a:rPr>
              <a:t>ocasu</a:t>
            </a:r>
            <a:r>
              <a:rPr lang="en-US" sz="1800" dirty="0">
                <a:ea typeface="+mn-lt"/>
                <a:cs typeface="+mn-lt"/>
              </a:rPr>
              <a:t> </a:t>
            </a:r>
            <a:endParaRPr lang="en-US" sz="1800"/>
          </a:p>
          <a:p>
            <a:r>
              <a:rPr lang="en-US" sz="1800" dirty="0">
                <a:ea typeface="+mn-lt"/>
                <a:cs typeface="+mn-lt"/>
              </a:rPr>
              <a:t>v </a:t>
            </a:r>
            <a:r>
              <a:rPr lang="en-US" sz="1800" dirty="0" err="1">
                <a:ea typeface="+mn-lt"/>
                <a:cs typeface="+mn-lt"/>
              </a:rPr>
              <a:t>době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námluv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samec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před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samicí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předvádí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zvláštní</a:t>
            </a:r>
            <a:r>
              <a:rPr lang="en-US" sz="1800" dirty="0">
                <a:ea typeface="+mn-lt"/>
                <a:cs typeface="+mn-lt"/>
              </a:rPr>
              <a:t> „</a:t>
            </a:r>
            <a:r>
              <a:rPr lang="en-US" sz="1800" dirty="0" err="1">
                <a:ea typeface="+mn-lt"/>
                <a:cs typeface="+mn-lt"/>
              </a:rPr>
              <a:t>tanec</a:t>
            </a:r>
            <a:r>
              <a:rPr lang="en-US" sz="1800" dirty="0">
                <a:ea typeface="+mn-lt"/>
                <a:cs typeface="+mn-lt"/>
              </a:rPr>
              <a:t>“ </a:t>
            </a:r>
            <a:endParaRPr lang="en-US" sz="1800"/>
          </a:p>
          <a:p>
            <a:r>
              <a:rPr lang="en-US" sz="1800" dirty="0" err="1">
                <a:ea typeface="+mn-lt"/>
                <a:cs typeface="+mn-lt"/>
              </a:rPr>
              <a:t>samice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klade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vajíčka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jednotlivě</a:t>
            </a:r>
            <a:r>
              <a:rPr lang="en-US" sz="1800" dirty="0">
                <a:ea typeface="+mn-lt"/>
                <a:cs typeface="+mn-lt"/>
              </a:rPr>
              <a:t> a </a:t>
            </a:r>
            <a:r>
              <a:rPr lang="en-US" sz="1800" dirty="0" err="1">
                <a:ea typeface="+mn-lt"/>
                <a:cs typeface="+mn-lt"/>
              </a:rPr>
              <a:t>často</a:t>
            </a:r>
            <a:r>
              <a:rPr lang="en-US" sz="1800" dirty="0">
                <a:ea typeface="+mn-lt"/>
                <a:cs typeface="+mn-lt"/>
              </a:rPr>
              <a:t> je </a:t>
            </a:r>
            <a:r>
              <a:rPr lang="en-US" sz="1800" dirty="0" err="1">
                <a:ea typeface="+mn-lt"/>
                <a:cs typeface="+mn-lt"/>
              </a:rPr>
              <a:t>balí</a:t>
            </a:r>
            <a:r>
              <a:rPr lang="en-US" sz="1800" dirty="0">
                <a:ea typeface="+mn-lt"/>
                <a:cs typeface="+mn-lt"/>
              </a:rPr>
              <a:t> do </a:t>
            </a:r>
            <a:r>
              <a:rPr lang="en-US" sz="1800" dirty="0" err="1">
                <a:ea typeface="+mn-lt"/>
                <a:cs typeface="+mn-lt"/>
              </a:rPr>
              <a:t>listů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vodních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rostlin</a:t>
            </a:r>
            <a:r>
              <a:rPr lang="en-US" sz="1800" dirty="0">
                <a:ea typeface="+mn-lt"/>
                <a:cs typeface="+mn-lt"/>
              </a:rPr>
              <a:t> </a:t>
            </a:r>
            <a:endParaRPr lang="en-US" sz="1800"/>
          </a:p>
          <a:p>
            <a:r>
              <a:rPr lang="en-US" sz="1800" dirty="0" err="1">
                <a:ea typeface="+mn-lt"/>
                <a:cs typeface="+mn-lt"/>
              </a:rPr>
              <a:t>larvy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dýchají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žábrami</a:t>
            </a:r>
            <a:r>
              <a:rPr lang="en-US" sz="1800" dirty="0">
                <a:ea typeface="+mn-lt"/>
                <a:cs typeface="+mn-lt"/>
              </a:rPr>
              <a:t> a </a:t>
            </a:r>
            <a:r>
              <a:rPr lang="en-US" sz="1800" dirty="0" err="1">
                <a:ea typeface="+mn-lt"/>
                <a:cs typeface="+mn-lt"/>
              </a:rPr>
              <a:t>žijí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nejdřív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jen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vodě</a:t>
            </a:r>
            <a:r>
              <a:rPr lang="en-US" sz="1800" dirty="0">
                <a:ea typeface="+mn-lt"/>
                <a:cs typeface="+mn-lt"/>
              </a:rPr>
              <a:t> </a:t>
            </a:r>
          </a:p>
          <a:p>
            <a:r>
              <a:rPr lang="en-US" sz="1800" dirty="0" err="1">
                <a:ea typeface="+mn-lt"/>
                <a:cs typeface="+mn-lt"/>
              </a:rPr>
              <a:t>čolek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obecný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umí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částečně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obnovit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poškozené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části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těla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například</a:t>
            </a:r>
            <a:r>
              <a:rPr lang="en-US" sz="1800" dirty="0">
                <a:ea typeface="+mn-lt"/>
                <a:cs typeface="+mn-lt"/>
              </a:rPr>
              <a:t> ocas </a:t>
            </a:r>
            <a:endParaRPr lang="en-US" sz="1800"/>
          </a:p>
          <a:p>
            <a:r>
              <a:rPr lang="en-US" sz="1800" dirty="0" err="1">
                <a:ea typeface="+mn-lt"/>
                <a:cs typeface="+mn-lt"/>
              </a:rPr>
              <a:t>mimo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období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rozmnožování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žije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spíš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nenápadně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souši</a:t>
            </a:r>
            <a:r>
              <a:rPr lang="en-US" sz="1800" dirty="0">
                <a:ea typeface="+mn-lt"/>
                <a:cs typeface="+mn-lt"/>
              </a:rPr>
              <a:t> </a:t>
            </a:r>
            <a:endParaRPr lang="en-US" sz="1800"/>
          </a:p>
          <a:p>
            <a:r>
              <a:rPr lang="en-US" sz="1800" dirty="0" err="1">
                <a:ea typeface="+mn-lt"/>
                <a:cs typeface="+mn-lt"/>
              </a:rPr>
              <a:t>přes</a:t>
            </a:r>
            <a:r>
              <a:rPr lang="en-US" sz="1800" dirty="0">
                <a:ea typeface="+mn-lt"/>
                <a:cs typeface="+mn-lt"/>
              </a:rPr>
              <a:t> den se </a:t>
            </a:r>
            <a:r>
              <a:rPr lang="en-US" sz="1800" dirty="0" err="1">
                <a:ea typeface="+mn-lt"/>
                <a:cs typeface="+mn-lt"/>
              </a:rPr>
              <a:t>často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schovává</a:t>
            </a:r>
            <a:r>
              <a:rPr lang="en-US" sz="1800" dirty="0">
                <a:ea typeface="+mn-lt"/>
                <a:cs typeface="+mn-lt"/>
              </a:rPr>
              <a:t> pod </a:t>
            </a:r>
            <a:r>
              <a:rPr lang="en-US" sz="1800" dirty="0" err="1">
                <a:ea typeface="+mn-lt"/>
                <a:cs typeface="+mn-lt"/>
              </a:rPr>
              <a:t>listím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kameny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nebo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vlhké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trávě</a:t>
            </a:r>
            <a:r>
              <a:rPr lang="en-US" sz="1800" dirty="0">
                <a:ea typeface="+mn-lt"/>
                <a:cs typeface="+mn-lt"/>
              </a:rPr>
              <a:t> </a:t>
            </a:r>
            <a:endParaRPr lang="en-US" sz="1800"/>
          </a:p>
          <a:p>
            <a:r>
              <a:rPr lang="en-US" sz="1800" dirty="0">
                <a:ea typeface="+mn-lt"/>
                <a:cs typeface="+mn-lt"/>
              </a:rPr>
              <a:t>je </a:t>
            </a:r>
            <a:r>
              <a:rPr lang="en-US" sz="1800" dirty="0" err="1">
                <a:ea typeface="+mn-lt"/>
                <a:cs typeface="+mn-lt"/>
              </a:rPr>
              <a:t>užitečný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protože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loví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drobný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hmyz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larvy</a:t>
            </a:r>
            <a:r>
              <a:rPr lang="en-US" sz="1800" dirty="0">
                <a:ea typeface="+mn-lt"/>
                <a:cs typeface="+mn-lt"/>
              </a:rPr>
              <a:t> a </a:t>
            </a:r>
            <a:r>
              <a:rPr lang="en-US" sz="1800" dirty="0" err="1">
                <a:ea typeface="+mn-lt"/>
                <a:cs typeface="+mn-lt"/>
              </a:rPr>
              <a:t>jiné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malé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živočichy</a:t>
            </a:r>
            <a:endParaRPr lang="en-US" sz="1800" dirty="0" err="1"/>
          </a:p>
          <a:p>
            <a:endParaRPr lang="en-US" sz="1400"/>
          </a:p>
          <a:p>
            <a:endParaRPr lang="en-US" sz="1400"/>
          </a:p>
        </p:txBody>
      </p:sp>
      <p:pic>
        <p:nvPicPr>
          <p:cNvPr id="4" name="Obrázek 3" descr="Obsah obrázku akvárium, ryba, venku&#10;&#10;Obsah generovaný pomocí AI může být nesprávný.">
            <a:extLst>
              <a:ext uri="{FF2B5EF4-FFF2-40B4-BE49-F238E27FC236}">
                <a16:creationId xmlns:a16="http://schemas.microsoft.com/office/drawing/2014/main" id="{4AEF0103-8A87-FF29-7735-56B7C7D581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14" r="1" b="1"/>
          <a:stretch>
            <a:fillRect/>
          </a:stretch>
        </p:blipFill>
        <p:spPr>
          <a:xfrm>
            <a:off x="7355900" y="840831"/>
            <a:ext cx="3557769" cy="5184664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5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D056B5-298A-B893-A7A8-B641543C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cs-CZ">
                <a:latin typeface="Aptos"/>
              </a:rPr>
              <a:t>Čolek horský</a:t>
            </a:r>
            <a:endParaRPr lang="en-US">
              <a:latin typeface="Apto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0BB441-E1C9-04D7-967C-C591CAA35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dirty="0">
                <a:ea typeface="+mn-lt"/>
                <a:cs typeface="+mn-lt"/>
              </a:rPr>
              <a:t>poznáme ho podle nápadně oranžového břicha 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zespodu má výrazné zbarvení, které může odrazovat predátory 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během roku střídá vodní a suchozemský způsob života 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samci jsou v době námluv mnohem výrazněji zbarvení 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při rozmnožování samec „tančí“ před samicí 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nejraději má chladnější a čistší vody 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larvy čolka dýchají žábrami podobně jako pulci</a:t>
            </a:r>
            <a:endParaRPr lang="cs-CZ" sz="1800" dirty="0"/>
          </a:p>
          <a:p>
            <a:endParaRPr lang="cs-CZ" sz="1700" dirty="0"/>
          </a:p>
        </p:txBody>
      </p:sp>
      <p:pic>
        <p:nvPicPr>
          <p:cNvPr id="4" name="Obrázek 3" descr="Obsah obrázku akvárium, ryba, venku, mlok&#10;&#10;Obsah generovaný pomocí AI může být nesprávný.">
            <a:extLst>
              <a:ext uri="{FF2B5EF4-FFF2-40B4-BE49-F238E27FC236}">
                <a16:creationId xmlns:a16="http://schemas.microsoft.com/office/drawing/2014/main" id="{4E62D2F6-94EF-A0C0-81AB-D78DED33FF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25"/>
          <a:stretch>
            <a:fillRect/>
          </a:stretch>
        </p:blipFill>
        <p:spPr>
          <a:xfrm>
            <a:off x="6768815" y="1036694"/>
            <a:ext cx="4021552" cy="4789313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9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BD741D-DE2D-8A74-0BE9-8CFB7D88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cs-CZ">
                <a:latin typeface="Aptos"/>
              </a:rPr>
              <a:t>Čolek velký </a:t>
            </a:r>
            <a:endParaRPr lang="en-US">
              <a:latin typeface="Apto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195A5-1896-8F01-0C3A-6923985EF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87779"/>
            <a:ext cx="5710382" cy="39283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800">
                <a:ea typeface="+mn-lt"/>
                <a:cs typeface="+mn-lt"/>
              </a:rPr>
              <a:t>je největší druh čolka, který žije v Česku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samec má na jaře vysoký zubatý hřeben, skoro jako „dračí“ vzhled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na břiše má výrazné oranžové zbarvení s tmavými skvrnami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každý jedinec má jiné skvrny, podobně jako lidé otisky prstů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samice klade vajíčka po jednom a balí je do listů vodních rostlin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larvy jsou dravé a loví malé vodní živočichy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často potřebuje větší a čisté tůně bez ryb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je vzácnější a silně ohrožený úbytkem mokřadů a tůní </a:t>
            </a:r>
            <a:endParaRPr lang="cs-CZ" sz="1800"/>
          </a:p>
          <a:p>
            <a:endParaRPr lang="cs-CZ" sz="1600"/>
          </a:p>
        </p:txBody>
      </p:sp>
      <p:pic>
        <p:nvPicPr>
          <p:cNvPr id="4" name="Obrázek 3" descr="Obsah obrázku akvárium, bezobratlý, Organismus, sumýši&#10;&#10;Obsah generovaný pomocí AI může být nesprávný.">
            <a:extLst>
              <a:ext uri="{FF2B5EF4-FFF2-40B4-BE49-F238E27FC236}">
                <a16:creationId xmlns:a16="http://schemas.microsoft.com/office/drawing/2014/main" id="{B28DD4B8-B7CF-ECC0-EA0A-1AC2199B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568" y="1031331"/>
            <a:ext cx="3864686" cy="5152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3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F4997E-4796-EAC1-77CA-F50EC21E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cs-CZ">
                <a:latin typeface="Aptos"/>
              </a:rPr>
              <a:t>Skokan štíhlý </a:t>
            </a:r>
            <a:endParaRPr lang="en-US">
              <a:latin typeface="Apto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04464-1239-D7D5-90E9-EDD22FD6D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87779"/>
            <a:ext cx="6567632" cy="3928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ea typeface="+mn-lt"/>
                <a:cs typeface="+mn-lt"/>
              </a:rPr>
              <a:t>patří mezi hnědé skokany, ale tělo má štíhlejší a delší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má velmi dlouhé zadní nohy, díky kterým dokáže skákat opravdu daleko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často žije v listnatých lesích, parcích a u tůní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rozmnožuje se brzy na jaře, někdy už v březnu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vajíčka klade ve shlucích do mělké vody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na rozdíl od zelených skokanů netráví celý život přímo u vody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mimo období rozmnožování se pohybuje hlavně na souši </a:t>
            </a:r>
            <a:endParaRPr lang="cs-CZ" sz="1800"/>
          </a:p>
          <a:p>
            <a:r>
              <a:rPr lang="cs-CZ" sz="1800">
                <a:ea typeface="+mn-lt"/>
                <a:cs typeface="+mn-lt"/>
              </a:rPr>
              <a:t>je citlivý na vysychání tůní a ničení lesních mokřadů</a:t>
            </a:r>
            <a:endParaRPr lang="cs-CZ" sz="1800"/>
          </a:p>
        </p:txBody>
      </p:sp>
      <p:pic>
        <p:nvPicPr>
          <p:cNvPr id="4" name="Obrázek 3" descr="Obsah obrázku žába, osoba, obojživelník, Skokanovití&#10;&#10;Obsah generovaný pomocí AI může být nesprávný.">
            <a:extLst>
              <a:ext uri="{FF2B5EF4-FFF2-40B4-BE49-F238E27FC236}">
                <a16:creationId xmlns:a16="http://schemas.microsoft.com/office/drawing/2014/main" id="{8F14B2F2-B6B5-A644-1629-A6ACE5E8F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152" y="1073664"/>
            <a:ext cx="3843519" cy="503649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3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994EC5-88F8-7832-5241-38A367A7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cs-CZ">
                <a:latin typeface="Aptos"/>
              </a:rPr>
              <a:t>Skokan zelený </a:t>
            </a:r>
            <a:endParaRPr lang="en-US">
              <a:latin typeface="Apto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96CCB3-8F5C-4AEE-21B6-C9E512B73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87779"/>
            <a:ext cx="6133716" cy="3928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dirty="0">
                <a:ea typeface="+mn-lt"/>
                <a:cs typeface="+mn-lt"/>
              </a:rPr>
              <a:t>má zelené až hnědozelené zbarvení, díky kterému splývá s okolím rybníka 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často sedí na břehu a při nebezpečí rychle skočí do vody 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samci mají zvukové měchýřky, kterými vydávají hlasité kuňkání 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nejaktivnější je hlavně za teplých slunečných dnů 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většinu života tráví ve vodě nebo těsně u ní 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živí se hmyzem, pavouky, larvami a menšími vodními živočichy 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pulci se vyvíjí ve vodě a postupně se mění v malé žáby 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patří mezi důležité predátory hmyzu v okolí rybníků a tůní</a:t>
            </a:r>
            <a:endParaRPr lang="cs-CZ" sz="1800" dirty="0"/>
          </a:p>
        </p:txBody>
      </p:sp>
      <p:pic>
        <p:nvPicPr>
          <p:cNvPr id="4" name="Obrázek 3" descr="Obsah obrázku osoba, žába, obojživelník, oblečení&#10;&#10;Obsah generovaný pomocí AI může být nesprávný.">
            <a:extLst>
              <a:ext uri="{FF2B5EF4-FFF2-40B4-BE49-F238E27FC236}">
                <a16:creationId xmlns:a16="http://schemas.microsoft.com/office/drawing/2014/main" id="{DEA6033D-006B-071B-E43F-11E4E873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692" y="1031330"/>
            <a:ext cx="3591188" cy="533283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house with a light in the front at night&#10;&#10;AI-generated content may be incorrect.">
            <a:extLst>
              <a:ext uri="{FF2B5EF4-FFF2-40B4-BE49-F238E27FC236}">
                <a16:creationId xmlns:a16="http://schemas.microsoft.com/office/drawing/2014/main" id="{8670B67B-1B4D-9B53-E5F5-63DAB51A2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A9FF63-BDCE-84C8-045B-AC8F1C45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Děkujeme za pozornost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75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fac627-1d04-46a1-b765-fda3e750e8d6">
      <Terms xmlns="http://schemas.microsoft.com/office/infopath/2007/PartnerControls"/>
    </lcf76f155ced4ddcb4097134ff3c332f>
    <TaxCatchAll xmlns="749331d0-2232-4035-bda6-15adb941d44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B32D316260A04A94985C5D3071E90D" ma:contentTypeVersion="12" ma:contentTypeDescription="Vytvoří nový dokument" ma:contentTypeScope="" ma:versionID="0476a23432ac4a32a2b4e40254862713">
  <xsd:schema xmlns:xsd="http://www.w3.org/2001/XMLSchema" xmlns:xs="http://www.w3.org/2001/XMLSchema" xmlns:p="http://schemas.microsoft.com/office/2006/metadata/properties" xmlns:ns2="24fac627-1d04-46a1-b765-fda3e750e8d6" xmlns:ns3="749331d0-2232-4035-bda6-15adb941d44d" targetNamespace="http://schemas.microsoft.com/office/2006/metadata/properties" ma:root="true" ma:fieldsID="fa5a7996dc3ee502f6afcd688d17a8cc" ns2:_="" ns3:_="">
    <xsd:import namespace="24fac627-1d04-46a1-b765-fda3e750e8d6"/>
    <xsd:import namespace="749331d0-2232-4035-bda6-15adb941d4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ac627-1d04-46a1-b765-fda3e750e8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4f0f02a1-672c-486a-ab74-97a533119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331d0-2232-4035-bda6-15adb941d44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c78410d-a200-4be7-9ae6-ccf4cf7191bb}" ma:internalName="TaxCatchAll" ma:showField="CatchAllData" ma:web="749331d0-2232-4035-bda6-15adb941d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806334-0B6F-4066-A7EA-A8303E865A6F}">
  <ds:schemaRefs>
    <ds:schemaRef ds:uri="http://schemas.microsoft.com/office/2006/metadata/properties"/>
    <ds:schemaRef ds:uri="http://schemas.microsoft.com/office/infopath/2007/PartnerControls"/>
    <ds:schemaRef ds:uri="24fac627-1d04-46a1-b765-fda3e750e8d6"/>
    <ds:schemaRef ds:uri="749331d0-2232-4035-bda6-15adb941d44d"/>
  </ds:schemaRefs>
</ds:datastoreItem>
</file>

<file path=customXml/itemProps2.xml><?xml version="1.0" encoding="utf-8"?>
<ds:datastoreItem xmlns:ds="http://schemas.openxmlformats.org/officeDocument/2006/customXml" ds:itemID="{B5944A17-4E4E-4ACE-B15F-41003AD36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fac627-1d04-46a1-b765-fda3e750e8d6"/>
    <ds:schemaRef ds:uri="749331d0-2232-4035-bda6-15adb941d4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F93DB-54CA-4BA9-A370-EAE6D88884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498</Words>
  <Application>Microsoft Office PowerPoint</Application>
  <PresentationFormat>Širokoúhlá obrazovka</PresentationFormat>
  <Paragraphs>68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Obojživelníci Třeboňska</vt:lpstr>
      <vt:lpstr>Obecné informace</vt:lpstr>
      <vt:lpstr>Zástupci </vt:lpstr>
      <vt:lpstr>Čolek obecný</vt:lpstr>
      <vt:lpstr>Čolek horský</vt:lpstr>
      <vt:lpstr>Čolek velký </vt:lpstr>
      <vt:lpstr>Skokan štíhlý </vt:lpstr>
      <vt:lpstr>Skokan zelený 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Obojživelníci Třeboňska</dc:title>
  <dc:creator>Klim Lopatin</dc:creator>
  <cp:lastModifiedBy>Denisa Braunbockova</cp:lastModifiedBy>
  <cp:revision>113</cp:revision>
  <dcterms:created xsi:type="dcterms:W3CDTF">2026-05-07T06:48:37Z</dcterms:created>
  <dcterms:modified xsi:type="dcterms:W3CDTF">2026-06-19T11:39:22Z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0x01010041B32D316260A04A94985C5D3071E90D</vt:lpwstr>
  </property>
</Properties>
</file>