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366737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15194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53960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216703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46260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4050CB9-919F-40CA-96CA-5754006A6325}" type="datetimeFigureOut">
              <a:rPr lang="cs-CZ" smtClean="0"/>
              <a:t>05.06.2026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108124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4050CB9-919F-40CA-96CA-5754006A6325}" type="datetimeFigureOut">
              <a:rPr lang="cs-CZ" smtClean="0"/>
              <a:t>05.06.2026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235554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4050CB9-919F-40CA-96CA-5754006A6325}" type="datetimeFigureOut">
              <a:rPr lang="cs-CZ" smtClean="0"/>
              <a:t>05.06.2026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277555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4050CB9-919F-40CA-96CA-5754006A6325}" type="datetimeFigureOut">
              <a:rPr lang="cs-CZ" smtClean="0"/>
              <a:t>05.06.2026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248705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4050CB9-919F-40CA-96CA-5754006A6325}" type="datetimeFigureOut">
              <a:rPr lang="cs-CZ" smtClean="0"/>
              <a:t>05.06.2026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36242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4050CB9-919F-40CA-96CA-5754006A6325}" type="datetimeFigureOut">
              <a:rPr lang="cs-CZ" smtClean="0"/>
              <a:t>05.06.2026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7F7FA1-87B4-43FE-AC33-499837F26F18}" type="slidenum">
              <a:rPr lang="cs-CZ" smtClean="0"/>
              <a:t>‹#›</a:t>
            </a:fld>
            <a:endParaRPr lang="cs-CZ"/>
          </a:p>
        </p:txBody>
      </p:sp>
    </p:spTree>
    <p:extLst>
      <p:ext uri="{BB962C8B-B14F-4D97-AF65-F5344CB8AC3E}">
        <p14:creationId xmlns:p14="http://schemas.microsoft.com/office/powerpoint/2010/main" val="2847175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50CB9-919F-40CA-96CA-5754006A6325}" type="datetimeFigureOut">
              <a:rPr lang="cs-CZ" smtClean="0"/>
              <a:t>05.06.2026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F7FA1-87B4-43FE-AC33-499837F26F18}" type="slidenum">
              <a:rPr lang="cs-CZ" smtClean="0"/>
              <a:t>‹#›</a:t>
            </a:fld>
            <a:endParaRPr lang="cs-CZ"/>
          </a:p>
        </p:txBody>
      </p:sp>
    </p:spTree>
    <p:extLst>
      <p:ext uri="{BB962C8B-B14F-4D97-AF65-F5344CB8AC3E}">
        <p14:creationId xmlns:p14="http://schemas.microsoft.com/office/powerpoint/2010/main" val="22376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33927" y="4567"/>
            <a:ext cx="12108873" cy="6853433"/>
          </a:xfrm>
          <a:prstGeom prst="rect">
            <a:avLst/>
          </a:prstGeom>
        </p:spPr>
      </p:pic>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5" name="Rectangle 2"/>
          <p:cNvSpPr>
            <a:spLocks noGrp="1" noChangeArrowheads="1"/>
          </p:cNvSpPr>
          <p:nvPr>
            <p:ph type="subTitle" idx="1"/>
          </p:nvPr>
        </p:nvSpPr>
        <p:spPr bwMode="auto">
          <a:xfrm>
            <a:off x="2450394" y="4014934"/>
            <a:ext cx="7291227" cy="829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cs-CZ" b="1" dirty="0">
                <a:ln>
                  <a:solidFill>
                    <a:schemeClr val="tx1"/>
                  </a:solidFill>
                </a:ln>
                <a:solidFill>
                  <a:schemeClr val="bg1"/>
                </a:solidFill>
                <a:latin typeface="Arial Black" panose="020B0A04020102020204" pitchFamily="34" charset="0"/>
              </a:rPr>
              <a:t>Vítejte ve světě marketingu a komunikace</a:t>
            </a:r>
          </a:p>
          <a:p>
            <a:r>
              <a:rPr lang="cs-CZ" sz="2000" dirty="0">
                <a:ln>
                  <a:solidFill>
                    <a:schemeClr val="tx1"/>
                  </a:solidFill>
                </a:ln>
                <a:solidFill>
                  <a:schemeClr val="bg1"/>
                </a:solidFill>
                <a:latin typeface="Arial Black" panose="020B0A04020102020204" pitchFamily="34" charset="0"/>
              </a:rPr>
              <a:t>06.05. – 07.05. 2026</a:t>
            </a:r>
          </a:p>
        </p:txBody>
      </p:sp>
      <p:sp>
        <p:nvSpPr>
          <p:cNvPr id="6" name="Rectangle 3"/>
          <p:cNvSpPr>
            <a:spLocks noGrp="1" noChangeArrowheads="1"/>
          </p:cNvSpPr>
          <p:nvPr>
            <p:ph type="ctrTitle"/>
          </p:nvPr>
        </p:nvSpPr>
        <p:spPr bwMode="auto">
          <a:xfrm>
            <a:off x="2419004" y="1439000"/>
            <a:ext cx="7114769" cy="175432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cs-CZ" b="1" dirty="0">
                <a:ln w="22225">
                  <a:solidFill>
                    <a:schemeClr val="tx1"/>
                  </a:solidFill>
                  <a:prstDash val="solid"/>
                </a:ln>
                <a:solidFill>
                  <a:schemeClr val="bg1"/>
                </a:solidFill>
                <a:latin typeface="Arial Black" panose="020B0A04020102020204" pitchFamily="34" charset="0"/>
              </a:rPr>
              <a:t>JAK VZNIKÁ REKLAMA</a:t>
            </a:r>
          </a:p>
        </p:txBody>
      </p:sp>
      <p:sp>
        <p:nvSpPr>
          <p:cNvPr id="7" name="Obdélník 6"/>
          <p:cNvSpPr/>
          <p:nvPr/>
        </p:nvSpPr>
        <p:spPr>
          <a:xfrm>
            <a:off x="6003635" y="2967335"/>
            <a:ext cx="184730" cy="923330"/>
          </a:xfrm>
          <a:prstGeom prst="rect">
            <a:avLst/>
          </a:prstGeom>
          <a:noFill/>
        </p:spPr>
        <p:txBody>
          <a:bodyPr wrap="none" lIns="91440" tIns="45720" rIns="91440" bIns="45720">
            <a:spAutoFit/>
          </a:bodyPr>
          <a:lstStyle/>
          <a:p>
            <a:pPr algn="ctr"/>
            <a:endParaRPr lang="cs-CZ"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682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7" name="Obrázek 6"/>
          <p:cNvPicPr>
            <a:picLocks noChangeAspect="1"/>
          </p:cNvPicPr>
          <p:nvPr/>
        </p:nvPicPr>
        <p:blipFill>
          <a:blip r:embed="rId2"/>
          <a:stretch>
            <a:fillRect/>
          </a:stretch>
        </p:blipFill>
        <p:spPr>
          <a:xfrm>
            <a:off x="84156" y="639534"/>
            <a:ext cx="4435197" cy="2439786"/>
          </a:xfrm>
          <a:prstGeom prst="rect">
            <a:avLst/>
          </a:prstGeom>
        </p:spPr>
      </p:pic>
      <p:sp>
        <p:nvSpPr>
          <p:cNvPr id="8" name="Obdélník 7"/>
          <p:cNvSpPr/>
          <p:nvPr/>
        </p:nvSpPr>
        <p:spPr>
          <a:xfrm>
            <a:off x="4677295" y="304800"/>
            <a:ext cx="3138624" cy="2031325"/>
          </a:xfrm>
          <a:prstGeom prst="rect">
            <a:avLst/>
          </a:prstGeom>
        </p:spPr>
        <p:txBody>
          <a:bodyPr wrap="square">
            <a:spAutoFit/>
          </a:bodyPr>
          <a:lstStyle/>
          <a:p>
            <a:pPr algn="just"/>
            <a:r>
              <a:rPr lang="cs-CZ" dirty="0"/>
              <a:t>Tento projekt s názvem, Jak vzniká reklama, nám přiblížil proces vzniku reklamy a druhy propagace. Oba dny probíhal program projektu v reklamní agentuře Lion Communications, s.r.o. v pražské Libni. </a:t>
            </a:r>
          </a:p>
        </p:txBody>
      </p:sp>
      <p:pic>
        <p:nvPicPr>
          <p:cNvPr id="9" name="Obrázek 8"/>
          <p:cNvPicPr>
            <a:picLocks noChangeAspect="1"/>
          </p:cNvPicPr>
          <p:nvPr/>
        </p:nvPicPr>
        <p:blipFill>
          <a:blip r:embed="rId3"/>
          <a:stretch>
            <a:fillRect/>
          </a:stretch>
        </p:blipFill>
        <p:spPr>
          <a:xfrm>
            <a:off x="7921214" y="1055960"/>
            <a:ext cx="4270786" cy="2815294"/>
          </a:xfrm>
          <a:prstGeom prst="rect">
            <a:avLst/>
          </a:prstGeom>
        </p:spPr>
      </p:pic>
      <p:sp>
        <p:nvSpPr>
          <p:cNvPr id="10" name="Obdélník 9"/>
          <p:cNvSpPr/>
          <p:nvPr/>
        </p:nvSpPr>
        <p:spPr>
          <a:xfrm>
            <a:off x="3016803" y="3408707"/>
            <a:ext cx="3999110" cy="2862322"/>
          </a:xfrm>
          <a:prstGeom prst="rect">
            <a:avLst/>
          </a:prstGeom>
        </p:spPr>
        <p:txBody>
          <a:bodyPr wrap="square">
            <a:spAutoFit/>
          </a:bodyPr>
          <a:lstStyle/>
          <a:p>
            <a:pPr algn="just"/>
            <a:r>
              <a:rPr lang="cs-CZ" dirty="0"/>
              <a:t>Tématem prvního dne bylo pochopení světa marketingu a vyzkoušení často používané marketingové techniky „focus group“. Čím se marketing zabývá, nám bylo bravurně odprezentováno předními členy společnosti Lion Communications. Po celou dobu jsme se věnovali převážně fast foodům, jmenovitě Burger King, od kterého jsme dostali i oběd a jako dárek jsme si odnesli i poukaz. </a:t>
            </a:r>
          </a:p>
        </p:txBody>
      </p:sp>
      <p:pic>
        <p:nvPicPr>
          <p:cNvPr id="13" name="Obrázek 12"/>
          <p:cNvPicPr>
            <a:picLocks noChangeAspect="1"/>
          </p:cNvPicPr>
          <p:nvPr/>
        </p:nvPicPr>
        <p:blipFill>
          <a:blip r:embed="rId4"/>
          <a:stretch>
            <a:fillRect/>
          </a:stretch>
        </p:blipFill>
        <p:spPr>
          <a:xfrm>
            <a:off x="7160250" y="4339860"/>
            <a:ext cx="2192486" cy="2056588"/>
          </a:xfrm>
          <a:prstGeom prst="rect">
            <a:avLst/>
          </a:prstGeom>
        </p:spPr>
      </p:pic>
      <p:pic>
        <p:nvPicPr>
          <p:cNvPr id="14" name="Obrázek 13"/>
          <p:cNvPicPr>
            <a:picLocks noChangeAspect="1"/>
          </p:cNvPicPr>
          <p:nvPr/>
        </p:nvPicPr>
        <p:blipFill>
          <a:blip r:embed="rId5"/>
          <a:stretch>
            <a:fillRect/>
          </a:stretch>
        </p:blipFill>
        <p:spPr>
          <a:xfrm>
            <a:off x="10924994" y="5756779"/>
            <a:ext cx="1161711" cy="1028500"/>
          </a:xfrm>
          <a:prstGeom prst="rect">
            <a:avLst/>
          </a:prstGeom>
        </p:spPr>
      </p:pic>
      <p:pic>
        <p:nvPicPr>
          <p:cNvPr id="16" name="Obrázek 15"/>
          <p:cNvPicPr>
            <a:picLocks noChangeAspect="1"/>
          </p:cNvPicPr>
          <p:nvPr/>
        </p:nvPicPr>
        <p:blipFill>
          <a:blip r:embed="rId6"/>
          <a:stretch>
            <a:fillRect/>
          </a:stretch>
        </p:blipFill>
        <p:spPr>
          <a:xfrm>
            <a:off x="610424" y="3871254"/>
            <a:ext cx="2262043" cy="2705996"/>
          </a:xfrm>
          <a:prstGeom prst="rect">
            <a:avLst/>
          </a:prstGeom>
        </p:spPr>
      </p:pic>
    </p:spTree>
    <p:extLst>
      <p:ext uri="{BB962C8B-B14F-4D97-AF65-F5344CB8AC3E}">
        <p14:creationId xmlns:p14="http://schemas.microsoft.com/office/powerpoint/2010/main" val="418648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771208" y="451534"/>
            <a:ext cx="4624647" cy="2585323"/>
          </a:xfrm>
          <a:prstGeom prst="rect">
            <a:avLst/>
          </a:prstGeom>
        </p:spPr>
        <p:txBody>
          <a:bodyPr wrap="square">
            <a:spAutoFit/>
          </a:bodyPr>
          <a:lstStyle/>
          <a:p>
            <a:pPr algn="just"/>
            <a:r>
              <a:rPr lang="cs-CZ" dirty="0"/>
              <a:t>Druhý den byl zaměřen na praktickou část fungování marketingu. Ráno jsme se věnovali orientaci na sociálních sítích, a odpoledne jsme si dokonce vyzkoušeli vytvořit námět na reklamu pro Burger King. Museli jsme vymyslet nějakou základní ideu, rozhodnout se na jakou cílovku budeme mířit a jaké celebrity použijeme k propagaci. Následně jsme se pokusili napsat scénář pro reklamu. </a:t>
            </a:r>
          </a:p>
        </p:txBody>
      </p:sp>
      <p:sp>
        <p:nvSpPr>
          <p:cNvPr id="5" name="Obdélník 4"/>
          <p:cNvSpPr/>
          <p:nvPr/>
        </p:nvSpPr>
        <p:spPr>
          <a:xfrm>
            <a:off x="4854633" y="5552885"/>
            <a:ext cx="5769032" cy="923330"/>
          </a:xfrm>
          <a:prstGeom prst="rect">
            <a:avLst/>
          </a:prstGeom>
        </p:spPr>
        <p:txBody>
          <a:bodyPr wrap="square">
            <a:spAutoFit/>
          </a:bodyPr>
          <a:lstStyle/>
          <a:p>
            <a:pPr algn="just"/>
            <a:r>
              <a:rPr lang="cs-CZ" dirty="0"/>
              <a:t>Projekt jsme si nesmírně užili a naučili jsme se mnoho nových věcí, které budeme moct využít i v našich budoucích zaměstnáních.</a:t>
            </a:r>
          </a:p>
        </p:txBody>
      </p:sp>
      <p:pic>
        <p:nvPicPr>
          <p:cNvPr id="6" name="Obrázek 5"/>
          <p:cNvPicPr>
            <a:picLocks noChangeAspect="1"/>
          </p:cNvPicPr>
          <p:nvPr/>
        </p:nvPicPr>
        <p:blipFill>
          <a:blip r:embed="rId2"/>
          <a:stretch>
            <a:fillRect/>
          </a:stretch>
        </p:blipFill>
        <p:spPr>
          <a:xfrm>
            <a:off x="10900427" y="5741956"/>
            <a:ext cx="1164437" cy="1030313"/>
          </a:xfrm>
          <a:prstGeom prst="rect">
            <a:avLst/>
          </a:prstGeom>
        </p:spPr>
      </p:pic>
      <p:pic>
        <p:nvPicPr>
          <p:cNvPr id="7" name="Obrázek 6"/>
          <p:cNvPicPr>
            <a:picLocks noChangeAspect="1"/>
          </p:cNvPicPr>
          <p:nvPr/>
        </p:nvPicPr>
        <p:blipFill>
          <a:blip r:embed="rId3"/>
          <a:stretch>
            <a:fillRect/>
          </a:stretch>
        </p:blipFill>
        <p:spPr>
          <a:xfrm>
            <a:off x="9035934" y="205234"/>
            <a:ext cx="2576654" cy="2571218"/>
          </a:xfrm>
          <a:prstGeom prst="rect">
            <a:avLst/>
          </a:prstGeom>
        </p:spPr>
      </p:pic>
      <p:pic>
        <p:nvPicPr>
          <p:cNvPr id="8" name="Obrázek 7"/>
          <p:cNvPicPr>
            <a:picLocks noChangeAspect="1"/>
          </p:cNvPicPr>
          <p:nvPr/>
        </p:nvPicPr>
        <p:blipFill>
          <a:blip r:embed="rId4"/>
          <a:stretch>
            <a:fillRect/>
          </a:stretch>
        </p:blipFill>
        <p:spPr>
          <a:xfrm>
            <a:off x="355227" y="205234"/>
            <a:ext cx="3329938" cy="3653096"/>
          </a:xfrm>
          <a:prstGeom prst="rect">
            <a:avLst/>
          </a:prstGeom>
        </p:spPr>
      </p:pic>
      <p:pic>
        <p:nvPicPr>
          <p:cNvPr id="9" name="Obrázek 8"/>
          <p:cNvPicPr>
            <a:picLocks noChangeAspect="1"/>
          </p:cNvPicPr>
          <p:nvPr/>
        </p:nvPicPr>
        <p:blipFill>
          <a:blip r:embed="rId5"/>
          <a:stretch>
            <a:fillRect/>
          </a:stretch>
        </p:blipFill>
        <p:spPr>
          <a:xfrm>
            <a:off x="5915445" y="3001044"/>
            <a:ext cx="3802132" cy="2516320"/>
          </a:xfrm>
          <a:prstGeom prst="rect">
            <a:avLst/>
          </a:prstGeom>
        </p:spPr>
      </p:pic>
      <p:pic>
        <p:nvPicPr>
          <p:cNvPr id="10" name="Obrázek 9"/>
          <p:cNvPicPr>
            <a:picLocks noChangeAspect="1"/>
          </p:cNvPicPr>
          <p:nvPr/>
        </p:nvPicPr>
        <p:blipFill>
          <a:blip r:embed="rId6"/>
          <a:stretch>
            <a:fillRect/>
          </a:stretch>
        </p:blipFill>
        <p:spPr>
          <a:xfrm>
            <a:off x="1465036" y="4034092"/>
            <a:ext cx="2910393" cy="2662422"/>
          </a:xfrm>
          <a:prstGeom prst="rect">
            <a:avLst/>
          </a:prstGeom>
        </p:spPr>
      </p:pic>
    </p:spTree>
    <p:extLst>
      <p:ext uri="{BB962C8B-B14F-4D97-AF65-F5344CB8AC3E}">
        <p14:creationId xmlns:p14="http://schemas.microsoft.com/office/powerpoint/2010/main" val="310319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358206" y="1072829"/>
            <a:ext cx="4889837" cy="5355312"/>
          </a:xfrm>
          <a:prstGeom prst="rect">
            <a:avLst/>
          </a:prstGeom>
        </p:spPr>
        <p:txBody>
          <a:bodyPr wrap="square">
            <a:spAutoFit/>
          </a:bodyPr>
          <a:lstStyle/>
          <a:p>
            <a:pPr algn="just"/>
            <a:r>
              <a:rPr lang="cs-CZ" dirty="0"/>
              <a:t>Musím přiznat, že projekt Jak vzniká reklama absolutně předčil má očekávání. Čekal jsem, že to budou ztracené dva dny, ze kterých si moc nového neodnesu. Nakonec jsem ale nemohl být víc mimo, protože celý program byl nesmírně zábavný a zajímavý. Měli jsme možnost poznat celý proces vzniku reklamy, od prvního kontaktu s klientem až po finální designování reklamy, zúčastnili jsme se Focus group meetingu, což jsem si já osobně užil nejvíce, a dozvěděli jsme se něco i o samotné firmě Publicis Groupe. Kromě programu musím také vyzdvihnout celkový přístup prezentujících, který byl dle mého velmi nadstandardní. Ať už jde o přátelský přístup nebo chutné svačinky a obědy, zkrátka věděli, co nás zaujme a udělá nám radost. Celkově tedy celé projektové dny hodnotím velice pozitivně, tento náhled do světa reklam mě hodně naučil a odteď se zamyslím nad každou reklamou, co uvidím.</a:t>
            </a:r>
          </a:p>
        </p:txBody>
      </p:sp>
      <p:sp>
        <p:nvSpPr>
          <p:cNvPr id="3" name="Nadpis 2"/>
          <p:cNvSpPr>
            <a:spLocks noGrp="1"/>
          </p:cNvSpPr>
          <p:nvPr>
            <p:ph type="title"/>
          </p:nvPr>
        </p:nvSpPr>
        <p:spPr>
          <a:xfrm>
            <a:off x="813262" y="102904"/>
            <a:ext cx="10515600" cy="1325563"/>
          </a:xfrm>
        </p:spPr>
        <p:txBody>
          <a:bodyPr>
            <a:normAutofit/>
          </a:bodyPr>
          <a:lstStyle/>
          <a:p>
            <a:pPr algn="ctr"/>
            <a:r>
              <a:rPr lang="cs-CZ" sz="3200" dirty="0">
                <a:latin typeface="Arial Black" panose="020B0A04020102020204" pitchFamily="34" charset="0"/>
              </a:rPr>
              <a:t>HODNOCENÍ:</a:t>
            </a:r>
          </a:p>
        </p:txBody>
      </p:sp>
      <p:pic>
        <p:nvPicPr>
          <p:cNvPr id="4" name="Obrázek 3"/>
          <p:cNvPicPr>
            <a:picLocks noChangeAspect="1"/>
          </p:cNvPicPr>
          <p:nvPr/>
        </p:nvPicPr>
        <p:blipFill>
          <a:blip r:embed="rId2"/>
          <a:stretch>
            <a:fillRect/>
          </a:stretch>
        </p:blipFill>
        <p:spPr>
          <a:xfrm>
            <a:off x="10900427" y="5741956"/>
            <a:ext cx="1164437" cy="1030313"/>
          </a:xfrm>
          <a:prstGeom prst="rect">
            <a:avLst/>
          </a:prstGeom>
        </p:spPr>
      </p:pic>
      <p:pic>
        <p:nvPicPr>
          <p:cNvPr id="5" name="Obrázek 4"/>
          <p:cNvPicPr>
            <a:picLocks noChangeAspect="1"/>
          </p:cNvPicPr>
          <p:nvPr/>
        </p:nvPicPr>
        <p:blipFill>
          <a:blip r:embed="rId3"/>
          <a:stretch>
            <a:fillRect/>
          </a:stretch>
        </p:blipFill>
        <p:spPr>
          <a:xfrm>
            <a:off x="153476" y="1378259"/>
            <a:ext cx="3025265" cy="4295736"/>
          </a:xfrm>
          <a:prstGeom prst="rect">
            <a:avLst/>
          </a:prstGeom>
        </p:spPr>
      </p:pic>
      <p:pic>
        <p:nvPicPr>
          <p:cNvPr id="6" name="Obrázek 5"/>
          <p:cNvPicPr>
            <a:picLocks noChangeAspect="1"/>
          </p:cNvPicPr>
          <p:nvPr/>
        </p:nvPicPr>
        <p:blipFill>
          <a:blip r:embed="rId4"/>
          <a:stretch>
            <a:fillRect/>
          </a:stretch>
        </p:blipFill>
        <p:spPr>
          <a:xfrm>
            <a:off x="8740184" y="3114310"/>
            <a:ext cx="2931569" cy="2430293"/>
          </a:xfrm>
          <a:prstGeom prst="rect">
            <a:avLst/>
          </a:prstGeom>
        </p:spPr>
      </p:pic>
      <p:pic>
        <p:nvPicPr>
          <p:cNvPr id="7" name="Obrázek 6"/>
          <p:cNvPicPr>
            <a:picLocks noChangeAspect="1"/>
          </p:cNvPicPr>
          <p:nvPr/>
        </p:nvPicPr>
        <p:blipFill>
          <a:blip r:embed="rId5"/>
          <a:stretch>
            <a:fillRect/>
          </a:stretch>
        </p:blipFill>
        <p:spPr>
          <a:xfrm>
            <a:off x="8347074" y="181227"/>
            <a:ext cx="3717790" cy="2394065"/>
          </a:xfrm>
          <a:prstGeom prst="rect">
            <a:avLst/>
          </a:prstGeom>
        </p:spPr>
      </p:pic>
    </p:spTree>
    <p:extLst>
      <p:ext uri="{BB962C8B-B14F-4D97-AF65-F5344CB8AC3E}">
        <p14:creationId xmlns:p14="http://schemas.microsoft.com/office/powerpoint/2010/main" val="147558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0900427" y="5741956"/>
            <a:ext cx="1164437" cy="1030313"/>
          </a:xfrm>
          <a:prstGeom prst="rect">
            <a:avLst/>
          </a:prstGeom>
        </p:spPr>
      </p:pic>
      <p:sp>
        <p:nvSpPr>
          <p:cNvPr id="3" name="Nadpis 2"/>
          <p:cNvSpPr>
            <a:spLocks noGrp="1"/>
          </p:cNvSpPr>
          <p:nvPr>
            <p:ph type="title"/>
          </p:nvPr>
        </p:nvSpPr>
        <p:spPr/>
        <p:txBody>
          <a:bodyPr>
            <a:normAutofit/>
          </a:bodyPr>
          <a:lstStyle/>
          <a:p>
            <a:r>
              <a:rPr lang="cs-CZ" sz="3200" dirty="0">
                <a:latin typeface="Arial Black" panose="020B0A04020102020204" pitchFamily="34" charset="0"/>
              </a:rPr>
              <a:t>UKÁZKY:</a:t>
            </a:r>
            <a:endParaRPr lang="cs-CZ" sz="3200" dirty="0"/>
          </a:p>
        </p:txBody>
      </p:sp>
      <p:sp>
        <p:nvSpPr>
          <p:cNvPr id="4" name="Zástupný symbol pro text 3"/>
          <p:cNvSpPr>
            <a:spLocks noGrp="1"/>
          </p:cNvSpPr>
          <p:nvPr>
            <p:ph type="body" idx="1"/>
          </p:nvPr>
        </p:nvSpPr>
        <p:spPr>
          <a:xfrm>
            <a:off x="839787" y="1199025"/>
            <a:ext cx="5157787" cy="823912"/>
          </a:xfrm>
        </p:spPr>
        <p:txBody>
          <a:bodyPr/>
          <a:lstStyle/>
          <a:p>
            <a:r>
              <a:rPr lang="cs-CZ" dirty="0"/>
              <a:t>ZADÁNÍ</a:t>
            </a:r>
          </a:p>
        </p:txBody>
      </p:sp>
      <p:sp>
        <p:nvSpPr>
          <p:cNvPr id="5" name="Zástupný symbol pro obsah 4"/>
          <p:cNvSpPr>
            <a:spLocks noGrp="1"/>
          </p:cNvSpPr>
          <p:nvPr>
            <p:ph sz="half" idx="2"/>
          </p:nvPr>
        </p:nvSpPr>
        <p:spPr>
          <a:xfrm>
            <a:off x="839788" y="2057367"/>
            <a:ext cx="3798714" cy="4052487"/>
          </a:xfrm>
        </p:spPr>
        <p:txBody>
          <a:bodyPr>
            <a:normAutofit fontScale="55000" lnSpcReduction="20000"/>
          </a:bodyPr>
          <a:lstStyle/>
          <a:p>
            <a:pPr fontAlgn="base"/>
            <a:r>
              <a:rPr lang="cs-CZ" dirty="0"/>
              <a:t>KLIENT: </a:t>
            </a:r>
          </a:p>
          <a:p>
            <a:pPr marL="0" indent="0" fontAlgn="base">
              <a:buNone/>
            </a:pPr>
            <a:r>
              <a:rPr lang="cs-CZ" dirty="0"/>
              <a:t>	Burger King </a:t>
            </a:r>
          </a:p>
          <a:p>
            <a:pPr fontAlgn="base"/>
            <a:r>
              <a:rPr lang="cs-CZ" dirty="0"/>
              <a:t>CÍL: </a:t>
            </a:r>
          </a:p>
          <a:p>
            <a:pPr marL="0" indent="0" fontAlgn="base">
              <a:buNone/>
            </a:pPr>
            <a:r>
              <a:rPr lang="cs-CZ" dirty="0"/>
              <a:t>	Zpopularizovat Burger King u starších lidí</a:t>
            </a:r>
          </a:p>
          <a:p>
            <a:pPr fontAlgn="base"/>
            <a:r>
              <a:rPr lang="cs-CZ" dirty="0"/>
              <a:t>CÍLOVKA: </a:t>
            </a:r>
          </a:p>
          <a:p>
            <a:pPr marL="0" indent="0" fontAlgn="base">
              <a:buNone/>
            </a:pPr>
            <a:r>
              <a:rPr lang="cs-CZ" dirty="0"/>
              <a:t>	Senioři (ze Sudet)  </a:t>
            </a:r>
          </a:p>
          <a:p>
            <a:pPr fontAlgn="base"/>
            <a:r>
              <a:rPr lang="cs-CZ" dirty="0"/>
              <a:t>MEESAGE: </a:t>
            </a:r>
          </a:p>
          <a:p>
            <a:pPr marL="0" indent="0" fontAlgn="base">
              <a:buNone/>
            </a:pPr>
            <a:r>
              <a:rPr lang="cs-CZ" dirty="0"/>
              <a:t>	Burger king mohou jíst i starší lidé </a:t>
            </a:r>
          </a:p>
          <a:p>
            <a:pPr fontAlgn="base"/>
            <a:r>
              <a:rPr lang="cs-CZ" dirty="0"/>
              <a:t>VÝSTUP: </a:t>
            </a:r>
          </a:p>
          <a:p>
            <a:pPr marL="0" indent="0" fontAlgn="base">
              <a:buNone/>
            </a:pPr>
            <a:r>
              <a:rPr lang="cs-CZ" dirty="0"/>
              <a:t>	Noviny, TV Barrandov, YT </a:t>
            </a:r>
            <a:r>
              <a:rPr lang="cs-CZ" dirty="0" err="1"/>
              <a:t>shorts</a:t>
            </a:r>
            <a:r>
              <a:rPr lang="cs-CZ" dirty="0"/>
              <a:t>, 	FB </a:t>
            </a:r>
            <a:r>
              <a:rPr lang="cs-CZ" dirty="0" err="1"/>
              <a:t>shorts</a:t>
            </a:r>
            <a:r>
              <a:rPr lang="cs-CZ" dirty="0"/>
              <a:t>, Šlágr TV </a:t>
            </a:r>
          </a:p>
          <a:p>
            <a:pPr fontAlgn="base"/>
            <a:r>
              <a:rPr lang="cs-CZ" dirty="0"/>
              <a:t>POVINNÉ: </a:t>
            </a:r>
          </a:p>
          <a:p>
            <a:pPr marL="0" indent="0" fontAlgn="base">
              <a:buNone/>
            </a:pPr>
            <a:r>
              <a:rPr lang="cs-CZ" dirty="0"/>
              <a:t>	Vymýtit konkurenci, „Sen vašeho mládí“ </a:t>
            </a:r>
          </a:p>
          <a:p>
            <a:endParaRPr lang="cs-CZ" dirty="0"/>
          </a:p>
        </p:txBody>
      </p:sp>
      <p:sp>
        <p:nvSpPr>
          <p:cNvPr id="6" name="Zástupný symbol pro text 5"/>
          <p:cNvSpPr>
            <a:spLocks noGrp="1"/>
          </p:cNvSpPr>
          <p:nvPr>
            <p:ph type="body" sz="quarter" idx="3"/>
          </p:nvPr>
        </p:nvSpPr>
        <p:spPr>
          <a:xfrm>
            <a:off x="5432368" y="308079"/>
            <a:ext cx="5183188" cy="823912"/>
          </a:xfrm>
        </p:spPr>
        <p:txBody>
          <a:bodyPr/>
          <a:lstStyle/>
          <a:p>
            <a:r>
              <a:rPr lang="cs-CZ" dirty="0"/>
              <a:t>REALIZACE</a:t>
            </a:r>
          </a:p>
        </p:txBody>
      </p:sp>
      <p:sp>
        <p:nvSpPr>
          <p:cNvPr id="7" name="Zástupný symbol pro obsah 6"/>
          <p:cNvSpPr>
            <a:spLocks noGrp="1"/>
          </p:cNvSpPr>
          <p:nvPr>
            <p:ph sz="quarter" idx="4"/>
          </p:nvPr>
        </p:nvSpPr>
        <p:spPr>
          <a:xfrm>
            <a:off x="5548745" y="1101964"/>
            <a:ext cx="5640185" cy="1706860"/>
          </a:xfrm>
        </p:spPr>
        <p:txBody>
          <a:bodyPr>
            <a:normAutofit/>
          </a:bodyPr>
          <a:lstStyle/>
          <a:p>
            <a:pPr fontAlgn="base"/>
            <a:r>
              <a:rPr lang="cs-CZ" sz="1500" dirty="0"/>
              <a:t>Popularizovat u senioru </a:t>
            </a:r>
            <a:r>
              <a:rPr lang="cs-CZ" sz="1500" dirty="0" err="1"/>
              <a:t>bk</a:t>
            </a:r>
            <a:r>
              <a:rPr lang="cs-CZ" sz="1500" dirty="0"/>
              <a:t> věk 60+ i </a:t>
            </a:r>
            <a:r>
              <a:rPr lang="cs-CZ" sz="1500" dirty="0" err="1"/>
              <a:t>bk</a:t>
            </a:r>
            <a:r>
              <a:rPr lang="cs-CZ" sz="1500" dirty="0"/>
              <a:t> mohou jíst starší </a:t>
            </a:r>
          </a:p>
          <a:p>
            <a:pPr fontAlgn="base"/>
            <a:r>
              <a:rPr lang="cs-CZ" sz="1500" dirty="0"/>
              <a:t>Zdroj: </a:t>
            </a:r>
            <a:r>
              <a:rPr lang="cs-CZ" sz="1500" dirty="0" err="1"/>
              <a:t>Barandov</a:t>
            </a:r>
            <a:r>
              <a:rPr lang="cs-CZ" sz="1500" dirty="0"/>
              <a:t> šlágr povinné nenávist na konkurenci sen mládí </a:t>
            </a:r>
          </a:p>
          <a:p>
            <a:pPr fontAlgn="base"/>
            <a:r>
              <a:rPr lang="cs-CZ" sz="1500" dirty="0"/>
              <a:t>Rozvoz zdarma, lepší menu nabídka, Aleš </a:t>
            </a:r>
            <a:r>
              <a:rPr lang="cs-CZ" sz="1500" dirty="0" err="1"/>
              <a:t>Háma</a:t>
            </a:r>
            <a:r>
              <a:rPr lang="cs-CZ" sz="1500" dirty="0"/>
              <a:t>, starý lidi na chalupě, přivez babičce </a:t>
            </a:r>
            <a:r>
              <a:rPr lang="cs-CZ" sz="1500" dirty="0" err="1"/>
              <a:t>burgerking</a:t>
            </a:r>
            <a:r>
              <a:rPr lang="cs-CZ" sz="1500" dirty="0"/>
              <a:t>, babička vytáhne </a:t>
            </a:r>
            <a:r>
              <a:rPr lang="cs-CZ" sz="1500" dirty="0" err="1"/>
              <a:t>burgerking</a:t>
            </a:r>
            <a:r>
              <a:rPr lang="cs-CZ" sz="1500" dirty="0"/>
              <a:t> z trouby, udělej z dědy kinga. Pro každého krále chutě.</a:t>
            </a:r>
          </a:p>
          <a:p>
            <a:endParaRPr lang="cs-CZ" dirty="0"/>
          </a:p>
        </p:txBody>
      </p:sp>
      <p:pic>
        <p:nvPicPr>
          <p:cNvPr id="8" name="Obrázek 7"/>
          <p:cNvPicPr>
            <a:picLocks noChangeAspect="1"/>
          </p:cNvPicPr>
          <p:nvPr/>
        </p:nvPicPr>
        <p:blipFill>
          <a:blip r:embed="rId3"/>
          <a:stretch>
            <a:fillRect/>
          </a:stretch>
        </p:blipFill>
        <p:spPr>
          <a:xfrm>
            <a:off x="5138601" y="2520695"/>
            <a:ext cx="3514744" cy="2063702"/>
          </a:xfrm>
          <a:prstGeom prst="rect">
            <a:avLst/>
          </a:prstGeom>
        </p:spPr>
      </p:pic>
      <p:pic>
        <p:nvPicPr>
          <p:cNvPr id="9" name="Obrázek 8"/>
          <p:cNvPicPr>
            <a:picLocks noChangeAspect="1"/>
          </p:cNvPicPr>
          <p:nvPr/>
        </p:nvPicPr>
        <p:blipFill>
          <a:blip r:embed="rId4"/>
          <a:stretch>
            <a:fillRect/>
          </a:stretch>
        </p:blipFill>
        <p:spPr>
          <a:xfrm>
            <a:off x="8819803" y="2518253"/>
            <a:ext cx="3085623" cy="2066144"/>
          </a:xfrm>
          <a:prstGeom prst="rect">
            <a:avLst/>
          </a:prstGeom>
        </p:spPr>
      </p:pic>
      <p:pic>
        <p:nvPicPr>
          <p:cNvPr id="10" name="Obrázek 9"/>
          <p:cNvPicPr>
            <a:picLocks noChangeAspect="1"/>
          </p:cNvPicPr>
          <p:nvPr/>
        </p:nvPicPr>
        <p:blipFill>
          <a:blip r:embed="rId5"/>
          <a:stretch>
            <a:fillRect/>
          </a:stretch>
        </p:blipFill>
        <p:spPr>
          <a:xfrm>
            <a:off x="6124305" y="4738366"/>
            <a:ext cx="3005648" cy="2007179"/>
          </a:xfrm>
          <a:prstGeom prst="rect">
            <a:avLst/>
          </a:prstGeom>
        </p:spPr>
      </p:pic>
    </p:spTree>
    <p:extLst>
      <p:ext uri="{BB962C8B-B14F-4D97-AF65-F5344CB8AC3E}">
        <p14:creationId xmlns:p14="http://schemas.microsoft.com/office/powerpoint/2010/main" val="64381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idx="1"/>
          </p:nvPr>
        </p:nvSpPr>
        <p:spPr>
          <a:xfrm>
            <a:off x="781598" y="492443"/>
            <a:ext cx="5157787" cy="823912"/>
          </a:xfrm>
        </p:spPr>
        <p:txBody>
          <a:bodyPr/>
          <a:lstStyle/>
          <a:p>
            <a:r>
              <a:rPr lang="cs-CZ" dirty="0"/>
              <a:t>ZADÁNÍ</a:t>
            </a:r>
          </a:p>
          <a:p>
            <a:endParaRPr lang="cs-CZ" dirty="0"/>
          </a:p>
        </p:txBody>
      </p:sp>
      <p:sp>
        <p:nvSpPr>
          <p:cNvPr id="12" name="Zástupný symbol pro obsah 11"/>
          <p:cNvSpPr>
            <a:spLocks noGrp="1"/>
          </p:cNvSpPr>
          <p:nvPr>
            <p:ph sz="half" idx="2"/>
          </p:nvPr>
        </p:nvSpPr>
        <p:spPr>
          <a:xfrm>
            <a:off x="607032" y="1017096"/>
            <a:ext cx="5157787" cy="3684588"/>
          </a:xfrm>
        </p:spPr>
        <p:txBody>
          <a:bodyPr>
            <a:normAutofit fontScale="85000" lnSpcReduction="10000"/>
          </a:bodyPr>
          <a:lstStyle/>
          <a:p>
            <a:pPr fontAlgn="base"/>
            <a:r>
              <a:rPr lang="cs-CZ" dirty="0"/>
              <a:t>1-  Burger King</a:t>
            </a:r>
          </a:p>
          <a:p>
            <a:pPr fontAlgn="base"/>
            <a:r>
              <a:rPr lang="cs-CZ" dirty="0"/>
              <a:t>2- nahnat lidi na lívance po maratonu, aby věděli, že nabídka </a:t>
            </a:r>
            <a:r>
              <a:rPr lang="cs-CZ" dirty="0" err="1"/>
              <a:t>bk</a:t>
            </a:r>
            <a:r>
              <a:rPr lang="cs-CZ" dirty="0"/>
              <a:t>  obsahuje lívance  </a:t>
            </a:r>
          </a:p>
          <a:p>
            <a:pPr fontAlgn="base"/>
            <a:r>
              <a:rPr lang="cs-CZ" dirty="0"/>
              <a:t>3- Cílovka 18-45 </a:t>
            </a:r>
          </a:p>
          <a:p>
            <a:pPr fontAlgn="base"/>
            <a:r>
              <a:rPr lang="cs-CZ" dirty="0"/>
              <a:t>4- Sladká tečka za odměnu </a:t>
            </a:r>
          </a:p>
          <a:p>
            <a:pPr fontAlgn="base"/>
            <a:r>
              <a:rPr lang="cs-CZ" dirty="0"/>
              <a:t>5- </a:t>
            </a:r>
            <a:r>
              <a:rPr lang="cs-CZ" dirty="0" err="1"/>
              <a:t>Instagram</a:t>
            </a:r>
            <a:r>
              <a:rPr lang="cs-CZ" dirty="0"/>
              <a:t> </a:t>
            </a:r>
            <a:r>
              <a:rPr lang="cs-CZ" dirty="0" err="1"/>
              <a:t>reels</a:t>
            </a:r>
            <a:r>
              <a:rPr lang="cs-CZ" dirty="0"/>
              <a:t>, </a:t>
            </a:r>
            <a:r>
              <a:rPr lang="cs-CZ" dirty="0" err="1"/>
              <a:t>influenceři</a:t>
            </a:r>
            <a:r>
              <a:rPr lang="cs-CZ" dirty="0"/>
              <a:t>: Nikos, David Luu, </a:t>
            </a:r>
          </a:p>
          <a:p>
            <a:pPr fontAlgn="base"/>
            <a:r>
              <a:rPr lang="cs-CZ" dirty="0"/>
              <a:t>6- Produkt: sleva na lívance s medailí a kuponem </a:t>
            </a:r>
          </a:p>
          <a:p>
            <a:endParaRPr lang="cs-CZ" dirty="0"/>
          </a:p>
        </p:txBody>
      </p:sp>
      <p:sp>
        <p:nvSpPr>
          <p:cNvPr id="13" name="Zástupný symbol pro text 12"/>
          <p:cNvSpPr>
            <a:spLocks noGrp="1"/>
          </p:cNvSpPr>
          <p:nvPr>
            <p:ph type="body" sz="quarter" idx="3"/>
          </p:nvPr>
        </p:nvSpPr>
        <p:spPr>
          <a:xfrm>
            <a:off x="6280265" y="492443"/>
            <a:ext cx="5183188" cy="823912"/>
          </a:xfrm>
        </p:spPr>
        <p:txBody>
          <a:bodyPr/>
          <a:lstStyle/>
          <a:p>
            <a:r>
              <a:rPr lang="cs-CZ" dirty="0"/>
              <a:t>REALIZACE</a:t>
            </a:r>
          </a:p>
          <a:p>
            <a:endParaRPr lang="cs-CZ" dirty="0"/>
          </a:p>
        </p:txBody>
      </p:sp>
      <p:sp>
        <p:nvSpPr>
          <p:cNvPr id="14" name="Zástupný symbol pro obsah 13"/>
          <p:cNvSpPr>
            <a:spLocks noGrp="1"/>
          </p:cNvSpPr>
          <p:nvPr>
            <p:ph sz="quarter" idx="4"/>
          </p:nvPr>
        </p:nvSpPr>
        <p:spPr>
          <a:xfrm>
            <a:off x="6197138" y="1017096"/>
            <a:ext cx="5183188" cy="3684588"/>
          </a:xfrm>
        </p:spPr>
        <p:txBody>
          <a:bodyPr>
            <a:normAutofit fontScale="62500" lnSpcReduction="20000"/>
          </a:bodyPr>
          <a:lstStyle/>
          <a:p>
            <a:pPr fontAlgn="base"/>
            <a:r>
              <a:rPr lang="cs-CZ" dirty="0"/>
              <a:t>Hodně lidí běží maraton </a:t>
            </a:r>
          </a:p>
          <a:p>
            <a:pPr fontAlgn="base"/>
            <a:r>
              <a:rPr lang="cs-CZ" dirty="0"/>
              <a:t>David Luu vpředu </a:t>
            </a:r>
          </a:p>
          <a:p>
            <a:pPr fontAlgn="base"/>
            <a:r>
              <a:rPr lang="cs-CZ" dirty="0"/>
              <a:t>Probíhá páskou - oslavuje </a:t>
            </a:r>
          </a:p>
          <a:p>
            <a:pPr fontAlgn="base"/>
            <a:r>
              <a:rPr lang="cs-CZ" dirty="0"/>
              <a:t>Kamera zastavuje </a:t>
            </a:r>
          </a:p>
          <a:p>
            <a:pPr fontAlgn="base"/>
            <a:r>
              <a:rPr lang="cs-CZ" dirty="0"/>
              <a:t>David Luu ne  </a:t>
            </a:r>
          </a:p>
          <a:p>
            <a:pPr fontAlgn="base"/>
            <a:r>
              <a:rPr lang="cs-CZ" dirty="0"/>
              <a:t>Běží do Burger Kingu </a:t>
            </a:r>
          </a:p>
          <a:p>
            <a:pPr fontAlgn="base"/>
            <a:r>
              <a:rPr lang="cs-CZ" dirty="0"/>
              <a:t>Nikos: “Co to bude?” </a:t>
            </a:r>
          </a:p>
          <a:p>
            <a:pPr fontAlgn="base"/>
            <a:r>
              <a:rPr lang="cs-CZ" dirty="0"/>
              <a:t>David Luu: “Lívance” </a:t>
            </a:r>
          </a:p>
          <a:p>
            <a:pPr fontAlgn="base"/>
            <a:r>
              <a:rPr lang="cs-CZ" dirty="0"/>
              <a:t>Dav lidí se snaží dostat do Burger Kingu </a:t>
            </a:r>
          </a:p>
          <a:p>
            <a:pPr fontAlgn="base"/>
            <a:r>
              <a:rPr lang="cs-CZ" dirty="0"/>
              <a:t>TEXT: “SLADKÁ TEČKA ZA ODMĚNU” </a:t>
            </a:r>
          </a:p>
          <a:p>
            <a:pPr fontAlgn="base"/>
            <a:r>
              <a:rPr lang="cs-CZ" dirty="0"/>
              <a:t>Popis pod textem: “Ukaž číslo a dostaň lívanec za půl” </a:t>
            </a:r>
          </a:p>
          <a:p>
            <a:endParaRPr lang="cs-CZ" dirty="0"/>
          </a:p>
        </p:txBody>
      </p:sp>
      <p:pic>
        <p:nvPicPr>
          <p:cNvPr id="15" name="Obrázek 14"/>
          <p:cNvPicPr>
            <a:picLocks noChangeAspect="1"/>
          </p:cNvPicPr>
          <p:nvPr/>
        </p:nvPicPr>
        <p:blipFill>
          <a:blip r:embed="rId2"/>
          <a:stretch>
            <a:fillRect/>
          </a:stretch>
        </p:blipFill>
        <p:spPr>
          <a:xfrm>
            <a:off x="10900427" y="5741956"/>
            <a:ext cx="1164437" cy="1030313"/>
          </a:xfrm>
          <a:prstGeom prst="rect">
            <a:avLst/>
          </a:prstGeom>
        </p:spPr>
      </p:pic>
    </p:spTree>
    <p:extLst>
      <p:ext uri="{BB962C8B-B14F-4D97-AF65-F5344CB8AC3E}">
        <p14:creationId xmlns:p14="http://schemas.microsoft.com/office/powerpoint/2010/main" val="91615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39788" y="475817"/>
            <a:ext cx="5157787" cy="823912"/>
          </a:xfrm>
        </p:spPr>
        <p:txBody>
          <a:bodyPr/>
          <a:lstStyle/>
          <a:p>
            <a:r>
              <a:rPr lang="cs-CZ" dirty="0"/>
              <a:t>REKLAMA:</a:t>
            </a:r>
          </a:p>
        </p:txBody>
      </p:sp>
      <p:pic>
        <p:nvPicPr>
          <p:cNvPr id="7" name="Zástupný symbol pro obsah 6"/>
          <p:cNvPicPr>
            <a:picLocks noGrp="1" noChangeAspect="1"/>
          </p:cNvPicPr>
          <p:nvPr>
            <p:ph sz="half" idx="2"/>
          </p:nvPr>
        </p:nvPicPr>
        <p:blipFill>
          <a:blip r:embed="rId2"/>
          <a:stretch>
            <a:fillRect/>
          </a:stretch>
        </p:blipFill>
        <p:spPr>
          <a:xfrm>
            <a:off x="182880" y="1441045"/>
            <a:ext cx="5679578" cy="4094097"/>
          </a:xfrm>
          <a:prstGeom prst="rect">
            <a:avLst/>
          </a:prstGeom>
        </p:spPr>
      </p:pic>
      <p:sp>
        <p:nvSpPr>
          <p:cNvPr id="5" name="Zástupný symbol pro text 4"/>
          <p:cNvSpPr>
            <a:spLocks noGrp="1"/>
          </p:cNvSpPr>
          <p:nvPr>
            <p:ph type="body" sz="quarter" idx="3"/>
          </p:nvPr>
        </p:nvSpPr>
        <p:spPr>
          <a:xfrm>
            <a:off x="6296892" y="475817"/>
            <a:ext cx="5183188" cy="823912"/>
          </a:xfrm>
        </p:spPr>
        <p:txBody>
          <a:bodyPr/>
          <a:lstStyle/>
          <a:p>
            <a:r>
              <a:rPr lang="cs-CZ" dirty="0"/>
              <a:t>ROZBOR REKLAMY</a:t>
            </a:r>
          </a:p>
        </p:txBody>
      </p:sp>
      <p:sp>
        <p:nvSpPr>
          <p:cNvPr id="6" name="Zástupný symbol pro obsah 5"/>
          <p:cNvSpPr>
            <a:spLocks noGrp="1"/>
          </p:cNvSpPr>
          <p:nvPr>
            <p:ph sz="quarter" idx="4"/>
          </p:nvPr>
        </p:nvSpPr>
        <p:spPr>
          <a:xfrm>
            <a:off x="6122324" y="1441045"/>
            <a:ext cx="5183188" cy="5084445"/>
          </a:xfrm>
        </p:spPr>
        <p:txBody>
          <a:bodyPr>
            <a:normAutofit fontScale="47500" lnSpcReduction="20000"/>
          </a:bodyPr>
          <a:lstStyle/>
          <a:p>
            <a:pPr marL="0" indent="0">
              <a:buNone/>
            </a:pPr>
            <a:r>
              <a:rPr lang="cs-CZ" sz="3400" b="1" dirty="0"/>
              <a:t>Cílová skupina</a:t>
            </a:r>
            <a:r>
              <a:rPr lang="cs-CZ" sz="3400" dirty="0"/>
              <a:t>:</a:t>
            </a:r>
          </a:p>
          <a:p>
            <a:pPr marL="0" indent="0">
              <a:buNone/>
            </a:pPr>
            <a:r>
              <a:rPr lang="cs-CZ" dirty="0"/>
              <a:t>• hlavně rodiče dětí a teenagerů ve věku 40 až 55 let, kteří chtějí trávit více času se svými dětmi a stmelit rodinu</a:t>
            </a:r>
          </a:p>
          <a:p>
            <a:pPr marL="0" indent="0">
              <a:buNone/>
            </a:pPr>
            <a:r>
              <a:rPr lang="cs-CZ" dirty="0"/>
              <a:t>• zároveň také lidé, kteří si často objednávají jídlo domů za účelem úspory času</a:t>
            </a:r>
          </a:p>
          <a:p>
            <a:pPr marL="0" indent="0">
              <a:buNone/>
            </a:pPr>
            <a:r>
              <a:rPr lang="cs-CZ" dirty="0"/>
              <a:t>Myslím si, že reklama by mohla fungovat hlavně na rodiče a případně i starší lidi, kteří by po shlédnutí přestali vidět v KFC jen fastfood a naopak by ho začali brát jako způsob, jak trávit více času se svými blízkými.</a:t>
            </a:r>
          </a:p>
          <a:p>
            <a:pPr marL="0" indent="0">
              <a:buNone/>
            </a:pPr>
            <a:r>
              <a:rPr lang="cs-CZ" sz="3400" b="1" dirty="0"/>
              <a:t>Témata:</a:t>
            </a:r>
          </a:p>
          <a:p>
            <a:pPr marL="0" indent="0">
              <a:buNone/>
            </a:pPr>
            <a:r>
              <a:rPr lang="cs-CZ" dirty="0"/>
              <a:t>• problém dnešní společnosti a tudíž i mnoha rodin – tráví čas s technologiemi místo společně</a:t>
            </a:r>
          </a:p>
          <a:p>
            <a:pPr marL="0" indent="0">
              <a:buNone/>
            </a:pPr>
            <a:r>
              <a:rPr lang="cs-CZ" dirty="0"/>
              <a:t>• společné jídlo je společenská událost a pomáhá zlepšit vztahy</a:t>
            </a:r>
          </a:p>
          <a:p>
            <a:pPr marL="0" indent="0">
              <a:buNone/>
            </a:pPr>
            <a:r>
              <a:rPr lang="cs-CZ" dirty="0"/>
              <a:t>• donáška jídla přímo domů šetří čas</a:t>
            </a:r>
          </a:p>
          <a:p>
            <a:pPr marL="0" indent="0">
              <a:buNone/>
            </a:pPr>
            <a:r>
              <a:rPr lang="cs-CZ" sz="3400" b="1" dirty="0"/>
              <a:t>Záběry:</a:t>
            </a:r>
          </a:p>
          <a:p>
            <a:pPr marL="0" indent="0">
              <a:buNone/>
            </a:pPr>
            <a:r>
              <a:rPr lang="cs-CZ" dirty="0"/>
              <a:t>• postupně otec pracující na počítači, syn hrající videohry a dcera píšící zprávy na mobilu</a:t>
            </a:r>
          </a:p>
          <a:p>
            <a:pPr marL="0" indent="0">
              <a:buNone/>
            </a:pPr>
            <a:r>
              <a:rPr lang="cs-CZ" dirty="0"/>
              <a:t>• domů přichází máma od rodiny</a:t>
            </a:r>
          </a:p>
          <a:p>
            <a:pPr marL="0" indent="0">
              <a:buNone/>
            </a:pPr>
            <a:r>
              <a:rPr lang="cs-CZ" dirty="0"/>
              <a:t>• vidí, jak tráví čas její rodina a rozhodne se objednat večeři</a:t>
            </a:r>
          </a:p>
          <a:p>
            <a:pPr marL="0" indent="0">
              <a:buNone/>
            </a:pPr>
            <a:r>
              <a:rPr lang="cs-CZ" dirty="0"/>
              <a:t>• během chvíle sedí rodina společně u večeře, smějí se a povídají si</a:t>
            </a:r>
          </a:p>
        </p:txBody>
      </p:sp>
      <p:pic>
        <p:nvPicPr>
          <p:cNvPr id="8" name="Obrázek 7"/>
          <p:cNvPicPr>
            <a:picLocks noChangeAspect="1"/>
          </p:cNvPicPr>
          <p:nvPr/>
        </p:nvPicPr>
        <p:blipFill>
          <a:blip r:embed="rId3"/>
          <a:stretch>
            <a:fillRect/>
          </a:stretch>
        </p:blipFill>
        <p:spPr>
          <a:xfrm>
            <a:off x="10900427" y="5741956"/>
            <a:ext cx="1164437" cy="1030313"/>
          </a:xfrm>
          <a:prstGeom prst="rect">
            <a:avLst/>
          </a:prstGeom>
        </p:spPr>
      </p:pic>
    </p:spTree>
    <p:extLst>
      <p:ext uri="{BB962C8B-B14F-4D97-AF65-F5344CB8AC3E}">
        <p14:creationId xmlns:p14="http://schemas.microsoft.com/office/powerpoint/2010/main" val="110012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6375130" y="399009"/>
            <a:ext cx="5515166" cy="3682540"/>
          </a:xfrm>
          <a:prstGeom prst="rect">
            <a:avLst/>
          </a:prstGeom>
        </p:spPr>
      </p:pic>
      <p:pic>
        <p:nvPicPr>
          <p:cNvPr id="8" name="Obrázek 7"/>
          <p:cNvPicPr>
            <a:picLocks noChangeAspect="1"/>
          </p:cNvPicPr>
          <p:nvPr/>
        </p:nvPicPr>
        <p:blipFill>
          <a:blip r:embed="rId3"/>
          <a:stretch>
            <a:fillRect/>
          </a:stretch>
        </p:blipFill>
        <p:spPr>
          <a:xfrm>
            <a:off x="10900427" y="5741956"/>
            <a:ext cx="1164437" cy="1030313"/>
          </a:xfrm>
          <a:prstGeom prst="rect">
            <a:avLst/>
          </a:prstGeom>
        </p:spPr>
      </p:pic>
      <p:pic>
        <p:nvPicPr>
          <p:cNvPr id="9" name="Obrázek 8"/>
          <p:cNvPicPr>
            <a:picLocks noChangeAspect="1"/>
          </p:cNvPicPr>
          <p:nvPr/>
        </p:nvPicPr>
        <p:blipFill>
          <a:blip r:embed="rId4"/>
          <a:stretch>
            <a:fillRect/>
          </a:stretch>
        </p:blipFill>
        <p:spPr>
          <a:xfrm>
            <a:off x="121190" y="1708275"/>
            <a:ext cx="6315956" cy="4201111"/>
          </a:xfrm>
          <a:prstGeom prst="rect">
            <a:avLst/>
          </a:prstGeom>
        </p:spPr>
      </p:pic>
    </p:spTree>
    <p:extLst>
      <p:ext uri="{BB962C8B-B14F-4D97-AF65-F5344CB8AC3E}">
        <p14:creationId xmlns:p14="http://schemas.microsoft.com/office/powerpoint/2010/main" val="418788834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773</Words>
  <Application>Microsoft Office PowerPoint</Application>
  <PresentationFormat>Širokoúhlá obrazovka</PresentationFormat>
  <Paragraphs>61</Paragraphs>
  <Slides>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Arial Black</vt:lpstr>
      <vt:lpstr>Calibri</vt:lpstr>
      <vt:lpstr>Calibri Light</vt:lpstr>
      <vt:lpstr>Motiv Office</vt:lpstr>
      <vt:lpstr>JAK VZNIKÁ REKLAMA</vt:lpstr>
      <vt:lpstr>Prezentace aplikace PowerPoint</vt:lpstr>
      <vt:lpstr>Prezentace aplikace PowerPoint</vt:lpstr>
      <vt:lpstr>HODNOCENÍ:</vt:lpstr>
      <vt:lpstr>UKÁZKY:</vt:lpstr>
      <vt:lpstr>Prezentace aplikace PowerPoint</vt:lpstr>
      <vt:lpstr>Prezentace aplikace PowerPoint</vt:lpstr>
      <vt:lpstr>Prezentace aplikace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VZNIKÁ REKLAMA</dc:title>
  <dc:creator>Barbora Olejníková</dc:creator>
  <cp:lastModifiedBy>Denisa Braunbockova</cp:lastModifiedBy>
  <cp:revision>15</cp:revision>
  <dcterms:created xsi:type="dcterms:W3CDTF">2026-06-04T07:56:23Z</dcterms:created>
  <dcterms:modified xsi:type="dcterms:W3CDTF">2026-06-05T08:43:31Z</dcterms:modified>
</cp:coreProperties>
</file>