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Poppins" panose="00000500000000000000" pitchFamily="2" charset="-18"/>
      <p:regular r:id="rId12"/>
      <p:bold r:id="rId13"/>
      <p:italic r:id="rId14"/>
      <p:boldItalic r:id="rId15"/>
    </p:embeddedFont>
    <p:embeddedFont>
      <p:font typeface="Poppins Bold" panose="020B0604020202020204" charset="-18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622BF7-1201-44E0-D9D0-141C02FAC105}" v="31" dt="2026-06-25T06:01:31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82" d="100"/>
          <a:sy n="82" d="100"/>
        </p:scale>
        <p:origin x="11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937265"/>
            <a:ext cx="15268703" cy="89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5"/>
              </a:lnSpc>
            </a:pPr>
            <a:r>
              <a:rPr lang="en-US" sz="6500" b="1" spc="-3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COMUNICAR para GOBERNAR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12377"/>
            <a:ext cx="15960263" cy="74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07"/>
              </a:lnSpc>
            </a:pPr>
            <a:r>
              <a:rPr lang="en-US" sz="2236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 | Úvodní Kahoot | Diplomatické dovednosti | Otázky pro diplomata | Návštěva ambasády | Témata debaty | Druhý den | Společné prohlášení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28298" y="5271798"/>
            <a:ext cx="4111341" cy="37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216" spc="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6.-7.5.2026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747167" y="5450056"/>
            <a:ext cx="8550236" cy="227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0"/>
              </a:lnSpc>
            </a:pPr>
            <a:r>
              <a:rPr lang="en-US" sz="4600" b="1" spc="23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Mgr. Markéta Lorencová</a:t>
            </a:r>
          </a:p>
          <a:p>
            <a:pPr algn="l">
              <a:lnSpc>
                <a:spcPts val="5980"/>
              </a:lnSpc>
            </a:pPr>
            <a:r>
              <a:rPr lang="en-US" sz="4600" b="1" spc="23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Bc. Klára Kepková</a:t>
            </a:r>
          </a:p>
          <a:p>
            <a:pPr algn="l">
              <a:lnSpc>
                <a:spcPts val="5980"/>
              </a:lnSpc>
            </a:pPr>
            <a:endParaRPr lang="en-US" sz="4600" b="1" spc="23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4251338"/>
            <a:ext cx="15268703" cy="89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5"/>
              </a:lnSpc>
            </a:pPr>
            <a:r>
              <a:rPr lang="en-US" sz="6500" b="1" spc="-3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KOMUNIKACE pro VLÁDNUTÍ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886362"/>
            <a:ext cx="5135775" cy="37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216" spc="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Projektu se zúčatnilo 14 žáků.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2937265"/>
            <a:ext cx="15268703" cy="89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5"/>
              </a:lnSpc>
            </a:pPr>
            <a:r>
              <a:rPr lang="en-US" sz="6500" b="1" spc="-3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COMUNICAR para GOBERNAR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28298" y="5271798"/>
            <a:ext cx="4111341" cy="37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216" spc="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6.-7.5.2026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47167" y="5450056"/>
            <a:ext cx="8550236" cy="2275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0"/>
              </a:lnSpc>
            </a:pPr>
            <a:r>
              <a:rPr lang="en-US" sz="4600" b="1" spc="23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Mgr. Markéta Lorencová</a:t>
            </a:r>
          </a:p>
          <a:p>
            <a:pPr algn="l">
              <a:lnSpc>
                <a:spcPts val="5980"/>
              </a:lnSpc>
            </a:pPr>
            <a:r>
              <a:rPr lang="en-US" sz="4600" b="1" spc="23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Bc. Klára Kepková</a:t>
            </a:r>
          </a:p>
          <a:p>
            <a:pPr algn="l">
              <a:lnSpc>
                <a:spcPts val="5980"/>
              </a:lnSpc>
            </a:pPr>
            <a:endParaRPr lang="en-US" sz="4600" b="1" spc="23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4251338"/>
            <a:ext cx="15268703" cy="892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75"/>
              </a:lnSpc>
            </a:pPr>
            <a:r>
              <a:rPr lang="en-US" sz="6500" b="1" spc="-325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KOMUNIKACE pro VLÁDNUTÍ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886362"/>
            <a:ext cx="5135775" cy="37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80"/>
              </a:lnSpc>
            </a:pPr>
            <a:r>
              <a:rPr lang="en-US" sz="2216" spc="11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Projektu se zúčatnilo 14 žáků.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812377"/>
            <a:ext cx="15960263" cy="743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07"/>
              </a:lnSpc>
            </a:pPr>
            <a:r>
              <a:rPr lang="en-US" sz="2236" spc="11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Program | Úvodní Kahoot | Diplomatické dovednosti | Otázky pro diplomata | Návštěva ambasády | Témata debaty | Druhý den | Společné prohlášení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0975" y="1484284"/>
            <a:ext cx="9085682" cy="2126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618"/>
              </a:lnSpc>
            </a:pPr>
            <a:r>
              <a:rPr lang="en-US" sz="15387" b="1" spc="-769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4030186"/>
            <a:ext cx="9077957" cy="4856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19"/>
              </a:lnSpc>
            </a:pP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633730" lvl="1" indent="-316865" algn="l">
              <a:lnSpc>
                <a:spcPts val="3819"/>
              </a:lnSpc>
              <a:buFont typeface="Arial"/>
              <a:buChar char="•"/>
            </a:pP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Jazyk</a:t>
            </a:r>
            <a:r>
              <a:rPr lang="en-US" sz="2900" spc="1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900" spc="146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španělština</a:t>
            </a:r>
            <a:r>
              <a:rPr lang="en-US" sz="2900" spc="1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jako</a:t>
            </a:r>
            <a:r>
              <a:rPr lang="en-US" sz="2900" spc="1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jazyk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diplomacie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lang="en-US" sz="2900" spc="146" dirty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  <a:p>
            <a:pPr marL="633730" lvl="1" indent="-316865" algn="l">
              <a:lnSpc>
                <a:spcPts val="3819"/>
              </a:lnSpc>
              <a:buFont typeface="Arial"/>
              <a:buChar char="•"/>
            </a:pP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Hledám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informací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jedno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téma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ale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různé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postoje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zemí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lang="en-US" sz="2900" spc="146" dirty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  <a:p>
            <a:pPr marL="633730" lvl="1" indent="-316865" algn="l">
              <a:lnSpc>
                <a:spcPts val="3819"/>
              </a:lnSpc>
              <a:buFont typeface="Arial"/>
              <a:buChar char="•"/>
            </a:pP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Hra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diplomaty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debata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mezi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hispánskými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zeměmi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současných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výzvách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lang="en-US" sz="2900" spc="146" dirty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  <a:p>
            <a:pPr marL="633730" lvl="1" indent="-316865" algn="l">
              <a:lnSpc>
                <a:spcPts val="3819"/>
              </a:lnSpc>
              <a:buFont typeface="Arial"/>
              <a:buChar char="•"/>
            </a:pPr>
            <a:r>
              <a:rPr lang="en-US" sz="2900" spc="146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Diplomatické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usnesení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- </a:t>
            </a:r>
            <a:r>
              <a:rPr lang="en-US" sz="2900" spc="146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písemný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dokument</a:t>
            </a:r>
            <a:r>
              <a:rPr lang="en-US" sz="2900" spc="146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lang="en-US" sz="2900" spc="146" dirty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  <a:p>
            <a:pPr marL="633730" lvl="1" indent="-316865" algn="l">
              <a:lnSpc>
                <a:spcPts val="3819"/>
              </a:lnSpc>
              <a:buFont typeface="Arial"/>
              <a:buChar char="•"/>
            </a:pP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Návštěva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velvyslanectví</a:t>
            </a:r>
            <a:r>
              <a:rPr lang="en-US" sz="2900" spc="146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z="2900" spc="146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Španělska</a:t>
            </a:r>
            <a:endParaRPr lang="en-US" sz="2900" spc="146" dirty="0" err="1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1885441" y="2456571"/>
            <a:ext cx="5373859" cy="537385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24719" r="-2471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695134" y="4025910"/>
            <a:ext cx="6826937" cy="4191054"/>
          </a:xfrm>
          <a:custGeom>
            <a:avLst/>
            <a:gdLst/>
            <a:ahLst/>
            <a:cxnLst/>
            <a:rect l="l" t="t" r="r" b="b"/>
            <a:pathLst>
              <a:path w="6826937" h="4191054">
                <a:moveTo>
                  <a:pt x="0" y="0"/>
                </a:moveTo>
                <a:lnTo>
                  <a:pt x="6826937" y="0"/>
                </a:lnTo>
                <a:lnTo>
                  <a:pt x="6826937" y="4191055"/>
                </a:lnTo>
                <a:lnTo>
                  <a:pt x="0" y="41910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891058" y="1405252"/>
            <a:ext cx="3674611" cy="6811712"/>
          </a:xfrm>
          <a:custGeom>
            <a:avLst/>
            <a:gdLst/>
            <a:ahLst/>
            <a:cxnLst/>
            <a:rect l="l" t="t" r="r" b="b"/>
            <a:pathLst>
              <a:path w="3674611" h="6811712">
                <a:moveTo>
                  <a:pt x="0" y="0"/>
                </a:moveTo>
                <a:lnTo>
                  <a:pt x="3674611" y="0"/>
                </a:lnTo>
                <a:lnTo>
                  <a:pt x="3674611" y="6811713"/>
                </a:lnTo>
                <a:lnTo>
                  <a:pt x="0" y="68117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8622382"/>
            <a:ext cx="15310084" cy="812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37"/>
              </a:lnSpc>
            </a:pPr>
            <a:r>
              <a:rPr lang="en-US" sz="4950" b="1" spc="-249" dirty="0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ÚVODNÍ KAHOOT NA OBSAH ČINNOSTI </a:t>
            </a:r>
            <a:r>
              <a:rPr lang="en-US" sz="4950" b="1" spc="-249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DIPLOMATA</a:t>
            </a:r>
            <a:r>
              <a:rPr lang="en-US" sz="4950" b="1" spc="-249" dirty="0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756954" y="981075"/>
            <a:ext cx="5293241" cy="2473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9"/>
              </a:lnSpc>
            </a:pPr>
            <a:r>
              <a:rPr lang="en-US" sz="2499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Aktivita pomohla žákům pochopit, v jak široké škále situací diplomaté působí, a připravila je na další práci v projektu o diplomacii mezi Českem a Španělskem.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60238"/>
            <a:ext cx="4991728" cy="2883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 úvodu projektových dnů </a:t>
            </a:r>
          </a:p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jsme žáky zapojili do krátké </a:t>
            </a:r>
          </a:p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rozehřívací aktivity pomocí </a:t>
            </a:r>
          </a:p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Kahootu, který probíhal ve </a:t>
            </a:r>
          </a:p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španělštině a byl zaměřený </a:t>
            </a:r>
          </a:p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 základní povědomí o </a:t>
            </a:r>
          </a:p>
          <a:p>
            <a:pPr algn="l">
              <a:lnSpc>
                <a:spcPts val="3249"/>
              </a:lnSpc>
              <a:spcBef>
                <a:spcPct val="0"/>
              </a:spcBef>
            </a:pPr>
            <a:r>
              <a:rPr lang="en-US" sz="2499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práci diplomata.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3833335"/>
            <a:ext cx="5297447" cy="4528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55"/>
              </a:lnSpc>
              <a:spcBef>
                <a:spcPct val="0"/>
              </a:spcBef>
            </a:pPr>
            <a:r>
              <a:rPr lang="en-US" sz="2503" spc="12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Žáci měli u každé situace rozhodnout, zda je či není potřeba zásah diplomata („Sí, se necesita un diplomático / No, no se necesita“). Scénáře zahrnovaly například ztrátu pasu turisty, jednání světových lídrů o klimatu, organizaci španělské kulturní akce v Praze nebo řešení nelegálního rybolovu.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95159" y="1597787"/>
            <a:ext cx="5381331" cy="6407344"/>
          </a:xfrm>
          <a:custGeom>
            <a:avLst/>
            <a:gdLst/>
            <a:ahLst/>
            <a:cxnLst/>
            <a:rect l="l" t="t" r="r" b="b"/>
            <a:pathLst>
              <a:path w="5381331" h="6407344">
                <a:moveTo>
                  <a:pt x="0" y="0"/>
                </a:moveTo>
                <a:lnTo>
                  <a:pt x="5381331" y="0"/>
                </a:lnTo>
                <a:lnTo>
                  <a:pt x="5381331" y="6407344"/>
                </a:lnTo>
                <a:lnTo>
                  <a:pt x="0" y="64073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147965" y="1597787"/>
            <a:ext cx="4950969" cy="6465383"/>
          </a:xfrm>
          <a:custGeom>
            <a:avLst/>
            <a:gdLst/>
            <a:ahLst/>
            <a:cxnLst/>
            <a:rect l="l" t="t" r="r" b="b"/>
            <a:pathLst>
              <a:path w="4950969" h="6465383">
                <a:moveTo>
                  <a:pt x="0" y="0"/>
                </a:moveTo>
                <a:lnTo>
                  <a:pt x="4950969" y="0"/>
                </a:lnTo>
                <a:lnTo>
                  <a:pt x="4950969" y="6465383"/>
                </a:lnTo>
                <a:lnTo>
                  <a:pt x="0" y="646538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1468188" y="1416146"/>
            <a:ext cx="5894976" cy="168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6"/>
              </a:lnSpc>
            </a:pPr>
            <a:r>
              <a:rPr lang="en-US" sz="3373" b="1" spc="16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Aktivita </a:t>
            </a:r>
          </a:p>
          <a:p>
            <a:pPr algn="l">
              <a:lnSpc>
                <a:spcPts val="4386"/>
              </a:lnSpc>
            </a:pPr>
            <a:r>
              <a:rPr lang="en-US" sz="3373" b="1" spc="168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„Diplomatické dovednosti“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468188" y="3240344"/>
            <a:ext cx="5396987" cy="4816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93"/>
              </a:lnSpc>
            </a:pPr>
            <a:r>
              <a:rPr lang="en-US" sz="2456" spc="122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je společná pro všechny studenty, ale každý pracuje podle své úrovně. Všichni se seznámí s pěti klíčovými pojmy, které diplomat potřebuje. A1 studenti je přiřazují k popisům, zatímco B1+ je rozpracují do vět a vysvětlí, proč jsou pro diplomata důležité. Díky tomu všichni dělají totéž téma, ale každý v náročnosti, kterou zvládne.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5330912"/>
            <a:ext cx="669062" cy="1243190"/>
          </a:xfrm>
          <a:custGeom>
            <a:avLst/>
            <a:gdLst/>
            <a:ahLst/>
            <a:cxnLst/>
            <a:rect l="l" t="t" r="r" b="b"/>
            <a:pathLst>
              <a:path w="669062" h="1243190">
                <a:moveTo>
                  <a:pt x="0" y="0"/>
                </a:moveTo>
                <a:lnTo>
                  <a:pt x="669062" y="0"/>
                </a:lnTo>
                <a:lnTo>
                  <a:pt x="669062" y="1243190"/>
                </a:lnTo>
                <a:lnTo>
                  <a:pt x="0" y="12431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6891154" y="5330912"/>
            <a:ext cx="1069143" cy="1243190"/>
          </a:xfrm>
          <a:custGeom>
            <a:avLst/>
            <a:gdLst/>
            <a:ahLst/>
            <a:cxnLst/>
            <a:rect l="l" t="t" r="r" b="b"/>
            <a:pathLst>
              <a:path w="1069143" h="1243190">
                <a:moveTo>
                  <a:pt x="0" y="0"/>
                </a:moveTo>
                <a:lnTo>
                  <a:pt x="1069143" y="0"/>
                </a:lnTo>
                <a:lnTo>
                  <a:pt x="1069143" y="1243190"/>
                </a:lnTo>
                <a:lnTo>
                  <a:pt x="0" y="12431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474980" y="5333150"/>
            <a:ext cx="1053321" cy="1243190"/>
          </a:xfrm>
          <a:custGeom>
            <a:avLst/>
            <a:gdLst/>
            <a:ahLst/>
            <a:cxnLst/>
            <a:rect l="l" t="t" r="r" b="b"/>
            <a:pathLst>
              <a:path w="1053321" h="1243190">
                <a:moveTo>
                  <a:pt x="0" y="0"/>
                </a:moveTo>
                <a:lnTo>
                  <a:pt x="1053321" y="0"/>
                </a:lnTo>
                <a:lnTo>
                  <a:pt x="1053321" y="1243190"/>
                </a:lnTo>
                <a:lnTo>
                  <a:pt x="0" y="124319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173351" y="5330912"/>
            <a:ext cx="4308228" cy="4134637"/>
          </a:xfrm>
          <a:custGeom>
            <a:avLst/>
            <a:gdLst/>
            <a:ahLst/>
            <a:cxnLst/>
            <a:rect l="l" t="t" r="r" b="b"/>
            <a:pathLst>
              <a:path w="4308228" h="4134637">
                <a:moveTo>
                  <a:pt x="0" y="0"/>
                </a:moveTo>
                <a:lnTo>
                  <a:pt x="4308228" y="0"/>
                </a:lnTo>
                <a:lnTo>
                  <a:pt x="4308228" y="4134637"/>
                </a:lnTo>
                <a:lnTo>
                  <a:pt x="0" y="413463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1181100"/>
            <a:ext cx="11972940" cy="2946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17"/>
              </a:lnSpc>
            </a:pPr>
            <a:r>
              <a:rPr lang="en-US" sz="11387" b="1" spc="-569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Příprava otázek pro diplomata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301044" y="1181800"/>
            <a:ext cx="5242821" cy="33757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01"/>
              </a:lnSpc>
            </a:pPr>
            <a:endParaRPr/>
          </a:p>
          <a:p>
            <a:pPr algn="l">
              <a:lnSpc>
                <a:spcPts val="2201"/>
              </a:lnSpc>
            </a:pP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Žáci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pracovali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dvojicích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až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trojicích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jejich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úkolem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bylo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připravit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dvě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otázky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každému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témat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historie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současnost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budoucnost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zkušenosti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diplomata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Po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krátké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brainstormingové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aktivitě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následovalo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společné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sdílení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nápadů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prezentace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jednotlivých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skupin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podnětná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reflexe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Na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závěr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žáci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společně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vybrali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nejvhodnější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otázky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pro </a:t>
            </a:r>
            <a:r>
              <a:rPr lang="en-US" spc="8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pana</a:t>
            </a:r>
            <a:r>
              <a:rPr lang="en-US" spc="8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pc="8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velvyslance.</a:t>
            </a:r>
            <a:endParaRPr lang="en-US" spc="84" dirty="0">
              <a:solidFill>
                <a:srgbClr val="000000"/>
              </a:solidFill>
              <a:latin typeface="Poppins"/>
              <a:ea typeface="Poppins"/>
              <a:cs typeface="Poppins"/>
            </a:endParaRPr>
          </a:p>
          <a:p>
            <a:pPr algn="l">
              <a:lnSpc>
                <a:spcPts val="2201"/>
              </a:lnSpc>
            </a:pPr>
            <a:endParaRPr lang="en-US" sz="1693" spc="84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369872" y="5276000"/>
            <a:ext cx="3804647" cy="2958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306"/>
              </a:lnSpc>
            </a:pPr>
            <a:r>
              <a:rPr lang="en-US" sz="2543" b="1" spc="127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SPOLEČNÁ REFLEXE: </a:t>
            </a:r>
          </a:p>
          <a:p>
            <a:pPr algn="just">
              <a:lnSpc>
                <a:spcPts val="3306"/>
              </a:lnSpc>
            </a:pPr>
            <a:endParaRPr lang="en-US" sz="2543" b="1" spc="127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49081" lvl="1" indent="-274541" algn="l">
              <a:lnSpc>
                <a:spcPts val="3306"/>
              </a:lnSpc>
              <a:buFont typeface="Arial"/>
              <a:buChar char="•"/>
            </a:pPr>
            <a:r>
              <a:rPr lang="en-US" sz="2543" spc="1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SDÍLENÍ </a:t>
            </a:r>
          </a:p>
          <a:p>
            <a:pPr marL="549081" lvl="1" indent="-274541" algn="l">
              <a:lnSpc>
                <a:spcPts val="3306"/>
              </a:lnSpc>
              <a:buFont typeface="Arial"/>
              <a:buChar char="•"/>
            </a:pPr>
            <a:r>
              <a:rPr lang="en-US" sz="2543" spc="1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HODNOCENÍ </a:t>
            </a:r>
          </a:p>
          <a:p>
            <a:pPr marL="549081" lvl="1" indent="-274541" algn="l">
              <a:lnSpc>
                <a:spcPts val="3306"/>
              </a:lnSpc>
              <a:buFont typeface="Arial"/>
              <a:buChar char="•"/>
            </a:pPr>
            <a:r>
              <a:rPr lang="en-US" sz="2543" spc="1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UPRAVOVÁNÍ </a:t>
            </a:r>
          </a:p>
          <a:p>
            <a:pPr marL="549081" lvl="1" indent="-274541" algn="l">
              <a:lnSpc>
                <a:spcPts val="3306"/>
              </a:lnSpc>
              <a:buFont typeface="Arial"/>
              <a:buChar char="•"/>
            </a:pPr>
            <a:r>
              <a:rPr lang="en-US" sz="2543" spc="127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FINÁLNÍ VÝBĚR OTÁZEK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128731" y="5285525"/>
            <a:ext cx="2851707" cy="1616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76"/>
              </a:lnSpc>
            </a:pPr>
            <a:r>
              <a:rPr lang="en-US" sz="2443" b="1" spc="122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SPOLEČNÝ ODCHOD NA ŠPANĚLSKOU AMBASÁDU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38102" y="1536343"/>
            <a:ext cx="11038225" cy="6123632"/>
          </a:xfrm>
          <a:custGeom>
            <a:avLst/>
            <a:gdLst/>
            <a:ahLst/>
            <a:cxnLst/>
            <a:rect l="l" t="t" r="r" b="b"/>
            <a:pathLst>
              <a:path w="11038225" h="6123632">
                <a:moveTo>
                  <a:pt x="0" y="0"/>
                </a:moveTo>
                <a:lnTo>
                  <a:pt x="11038225" y="0"/>
                </a:lnTo>
                <a:lnTo>
                  <a:pt x="11038225" y="6123632"/>
                </a:lnTo>
                <a:lnTo>
                  <a:pt x="0" y="612363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b="-1394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7812375"/>
            <a:ext cx="16230600" cy="144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992"/>
              </a:lnSpc>
            </a:pPr>
            <a:r>
              <a:rPr lang="en-US" sz="10518" b="1" spc="-525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Návštěva ambasády</a:t>
            </a:r>
          </a:p>
        </p:txBody>
      </p:sp>
      <p:sp>
        <p:nvSpPr>
          <p:cNvPr id="5" name="TextBox 5"/>
          <p:cNvSpPr txBox="1"/>
          <p:nvPr/>
        </p:nvSpPr>
        <p:spPr>
          <a:xfrm rot="-5400000">
            <a:off x="-1825426" y="3914711"/>
            <a:ext cx="6456871" cy="862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6"/>
              </a:lnSpc>
              <a:spcBef>
                <a:spcPct val="0"/>
              </a:spcBef>
            </a:pPr>
            <a:r>
              <a:rPr lang="en-US" sz="2543" spc="127">
                <a:solidFill>
                  <a:srgbClr val="0F0E0E"/>
                </a:solidFill>
                <a:latin typeface="Poppins"/>
                <a:ea typeface="Poppins"/>
                <a:cs typeface="Poppins"/>
                <a:sym typeface="Poppins"/>
              </a:rPr>
              <a:t>Velvyslanectví Španělska, Badeniho 4 170 00 Praha 7 – Holešovice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185211" y="5271123"/>
            <a:ext cx="6507560" cy="39871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045"/>
              </a:lnSpc>
            </a:pPr>
            <a:r>
              <a:rPr lang="en-US" sz="10574" b="1" spc="-528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O čem jsme se bavili?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342082" y="865599"/>
            <a:ext cx="11016816" cy="668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87"/>
              </a:lnSpc>
            </a:pPr>
            <a:r>
              <a:rPr lang="en-US" sz="2913" spc="145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Během setkání měli žáci možnost položit panu velvyslanci Španělska v ČR otázky týkající se jeho vztahu k Praze a České republice, jeho předchozích diplomatických zkušeností, cesty k tomu stát se velvyslancem i spolupráce s institucemi působícími v ČR. Součástí programu byla také debata se zástupkyní španělského školství v ČR (agregada), která se věnuje především bilingvním programům, rozvoji výuky španělštiny a úzké spolupráci s Instituto Cervantes. Celá diskuse probíhala ve španělštině a žáci získali mnoho podnětných informací o fungování diplomacie i vzdělávacích aktivitách Španělska v ČR. Na závěr škola obdržela výukové plakáty španělského jazyka a geografie.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14375"/>
            <a:ext cx="9887050" cy="253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02"/>
              </a:lnSpc>
            </a:pPr>
            <a:r>
              <a:rPr lang="en-US" sz="14588" b="1" spc="-729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Druhý den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3548255"/>
            <a:ext cx="15336684" cy="6070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43"/>
              </a:lnSpc>
            </a:pPr>
            <a:r>
              <a:rPr lang="en-US" sz="2494" spc="124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Druhý den začal společnou reflexí debaty s panem velvyslancem, během níž žáci sdíleli své postřehy a nejzajímavější momenty. Poté následoval krátký Kahoot ve španělštině zaměřený na diplomatické situace a mezinárodní spolupráci. Následně byli žáci náhodně rozděleni do skupin a losem získali jeden z pěti států: Estados Unidos Americanos, Estados Unidos Mexicanos, República de Colombia, Reino de España nebo Reino de Marruecos. Jejich úkolem bylo prostudovat postoje svého státu k tématům migrace, klimatu a globálních problémů a připravit argumenty pro následnou mezinárodní debatu. V diskusi zazněly například návrhy USA na omezení nelegální migrace a spolupráci s Kolumbií, mexické požadavky na lepší podmínky migrantů a finanční podporu chudších zemí, kolumbijské návrhy na boj proti pašeráckým skupinám, španělské požadavky na ochranu hranic a spolupráci s Marokem či marocké volání po finanční pomoci od bohatších států. Po debatě proběhlo hlasování a žáci společně vytvořili závěrečné mezinárodní prohlášení, které shrnovalo dosažené dohody.</a:t>
            </a:r>
          </a:p>
          <a:p>
            <a:pPr algn="just">
              <a:lnSpc>
                <a:spcPts val="3243"/>
              </a:lnSpc>
            </a:pPr>
            <a:endParaRPr lang="en-US" sz="2494" spc="124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just">
              <a:lnSpc>
                <a:spcPts val="3243"/>
              </a:lnSpc>
            </a:pPr>
            <a:endParaRPr lang="en-US" sz="2494" spc="124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28700" y="2424448"/>
            <a:ext cx="4688988" cy="6833852"/>
          </a:xfrm>
          <a:custGeom>
            <a:avLst/>
            <a:gdLst/>
            <a:ahLst/>
            <a:cxnLst/>
            <a:rect l="l" t="t" r="r" b="b"/>
            <a:pathLst>
              <a:path w="4688988" h="6833852">
                <a:moveTo>
                  <a:pt x="0" y="0"/>
                </a:moveTo>
                <a:lnTo>
                  <a:pt x="4688988" y="0"/>
                </a:lnTo>
                <a:lnTo>
                  <a:pt x="4688988" y="6833852"/>
                </a:lnTo>
                <a:lnTo>
                  <a:pt x="0" y="68338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028700" y="885825"/>
            <a:ext cx="14389568" cy="1078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32"/>
              </a:lnSpc>
            </a:pPr>
            <a:r>
              <a:rPr lang="en-US" sz="6190" b="1" spc="-309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Společné usnesení a  prohlášení států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50469" y="2376823"/>
            <a:ext cx="9738206" cy="68757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8"/>
              </a:lnSpc>
              <a:spcBef>
                <a:spcPct val="0"/>
              </a:spcBef>
            </a:pPr>
            <a:r>
              <a:rPr lang="en-US" sz="2352" b="1" spc="117">
                <a:solidFill>
                  <a:srgbClr val="0F0E0E"/>
                </a:solidFill>
                <a:latin typeface="Poppins Bold"/>
                <a:ea typeface="Poppins Bold"/>
                <a:cs typeface="Poppins Bold"/>
                <a:sym typeface="Poppins Bold"/>
              </a:rPr>
              <a:t>Zkrácené shrnutí mezinárodní dohody (ČJ)</a:t>
            </a:r>
          </a:p>
          <a:p>
            <a:pPr algn="l">
              <a:lnSpc>
                <a:spcPts val="3058"/>
              </a:lnSpc>
              <a:spcBef>
                <a:spcPct val="0"/>
              </a:spcBef>
            </a:pPr>
            <a:r>
              <a:rPr lang="en-US" sz="2352" spc="117">
                <a:solidFill>
                  <a:srgbClr val="0F0E0E"/>
                </a:solidFill>
                <a:latin typeface="Poppins"/>
                <a:ea typeface="Poppins"/>
                <a:cs typeface="Poppins"/>
                <a:sym typeface="Poppins"/>
              </a:rPr>
              <a:t>Dne 7. 5. 2026 v Praze uzavřely delegace USA, Mexika, Kolumbie, Španělska a Maroka společné prohlášení, ve kterém se shodly na vybraných návrzích týkajících se migrace a bezpečnosti.</a:t>
            </a:r>
          </a:p>
          <a:p>
            <a:pPr algn="l">
              <a:lnSpc>
                <a:spcPts val="3058"/>
              </a:lnSpc>
              <a:spcBef>
                <a:spcPct val="0"/>
              </a:spcBef>
            </a:pPr>
            <a:r>
              <a:rPr lang="en-US" sz="2352" spc="117">
                <a:solidFill>
                  <a:srgbClr val="0F0E0E"/>
                </a:solidFill>
                <a:latin typeface="Poppins"/>
                <a:ea typeface="Poppins"/>
                <a:cs typeface="Poppins"/>
                <a:sym typeface="Poppins"/>
              </a:rPr>
              <a:t>USA prosazovaly zastavení nelegální migrace, užší spolupráci s Kolumbií proti převaděčům a požadavek, aby migranti v USA dodržovali stanovené podmínky.</a:t>
            </a:r>
          </a:p>
          <a:p>
            <a:pPr algn="l">
              <a:lnSpc>
                <a:spcPts val="3058"/>
              </a:lnSpc>
              <a:spcBef>
                <a:spcPct val="0"/>
              </a:spcBef>
            </a:pPr>
            <a:r>
              <a:rPr lang="en-US" sz="2352" spc="117">
                <a:solidFill>
                  <a:srgbClr val="0F0E0E"/>
                </a:solidFill>
                <a:latin typeface="Poppins"/>
                <a:ea typeface="Poppins"/>
                <a:cs typeface="Poppins"/>
                <a:sym typeface="Poppins"/>
              </a:rPr>
              <a:t>Mexiko navrhlo zlepšení podmínek migrantů, posílení kontroly hranic, finanční podporu chudším zemím a usnadnění legální migrace.</a:t>
            </a:r>
          </a:p>
          <a:p>
            <a:pPr algn="l">
              <a:lnSpc>
                <a:spcPts val="3058"/>
              </a:lnSpc>
              <a:spcBef>
                <a:spcPct val="0"/>
              </a:spcBef>
            </a:pPr>
            <a:r>
              <a:rPr lang="en-US" sz="2352" spc="117">
                <a:solidFill>
                  <a:srgbClr val="0F0E0E"/>
                </a:solidFill>
                <a:latin typeface="Poppins"/>
                <a:ea typeface="Poppins"/>
                <a:cs typeface="Poppins"/>
                <a:sym typeface="Poppins"/>
              </a:rPr>
              <a:t>Kolumbie požadovala spolupráci tajných služeb při potírání převaděčských skupin a finanční podporu od Mexika a USA.</a:t>
            </a:r>
          </a:p>
          <a:p>
            <a:pPr algn="l">
              <a:lnSpc>
                <a:spcPts val="3058"/>
              </a:lnSpc>
              <a:spcBef>
                <a:spcPct val="0"/>
              </a:spcBef>
            </a:pPr>
            <a:r>
              <a:rPr lang="en-US" sz="2352" spc="117">
                <a:solidFill>
                  <a:srgbClr val="0F0E0E"/>
                </a:solidFill>
                <a:latin typeface="Poppins"/>
                <a:ea typeface="Poppins"/>
                <a:cs typeface="Poppins"/>
                <a:sym typeface="Poppins"/>
              </a:rPr>
              <a:t>Španělsko žádalo, aby Maroko lépe chránilo své hranice před migrací z Mauritánie, a navrhlo také posílení ochrany na hranici USA–Mexiko.</a:t>
            </a:r>
          </a:p>
          <a:p>
            <a:pPr algn="l">
              <a:lnSpc>
                <a:spcPts val="3058"/>
              </a:lnSpc>
              <a:spcBef>
                <a:spcPct val="0"/>
              </a:spcBef>
            </a:pPr>
            <a:r>
              <a:rPr lang="en-US" sz="2352" spc="117">
                <a:solidFill>
                  <a:srgbClr val="0F0E0E"/>
                </a:solidFill>
                <a:latin typeface="Poppins"/>
                <a:ea typeface="Poppins"/>
                <a:cs typeface="Poppins"/>
                <a:sym typeface="Poppins"/>
              </a:rPr>
              <a:t>Maroko zdůraznilo potřebu finanční pomoci od bohatších států a závazek chránit své hranice před nelegální migrací.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826</Words>
  <Application>Microsoft Office PowerPoint</Application>
  <PresentationFormat>Vlastní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5" baseType="lpstr">
      <vt:lpstr>Poppins</vt:lpstr>
      <vt:lpstr>Arial</vt:lpstr>
      <vt:lpstr>Calibri</vt:lpstr>
      <vt:lpstr>Poppins Bold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COMUNICAR para GOBERNAR</dc:title>
  <dc:creator>Denisa Braunbockova</dc:creator>
  <cp:lastModifiedBy>Denisa Braunbockova</cp:lastModifiedBy>
  <cp:revision>14</cp:revision>
  <dcterms:created xsi:type="dcterms:W3CDTF">2006-08-16T00:00:00Z</dcterms:created>
  <dcterms:modified xsi:type="dcterms:W3CDTF">2026-06-25T06:04:28Z</dcterms:modified>
  <dc:identifier>DAHNdyWAWgQ</dc:identifier>
</cp:coreProperties>
</file>