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5143500" cy="9144000"/>
  <p:embeddedFontLst>
    <p:embeddedFont>
      <p:font typeface="Gelasio" panose="020B0604020202020204" charset="0"/>
      <p:regular r:id="rId11"/>
    </p:embeddedFont>
    <p:embeddedFont>
      <p:font typeface="Gelasio Semi Bold" panose="020B0604020202020204" charset="0"/>
      <p:regular r:id="rId1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965B3-2D2D-4954-04A5-86C54DCFC5EF}" v="2" dt="2026-06-03T14:10:01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8FBB-8315-49C7-AA69-1E0BE4F55FBA}" type="datetimeFigureOut">
              <a:t>19.06.2026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FCEA2-043E-4B39-B9C7-782FA22D1A1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7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trcr.cz/" TargetMode="External"/><Relationship Id="rId7" Type="http://schemas.openxmlformats.org/officeDocument/2006/relationships/hyperlink" Target="https://www.irozhlas.c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totalita.cz/" TargetMode="External"/><Relationship Id="rId5" Type="http://schemas.openxmlformats.org/officeDocument/2006/relationships/hyperlink" Target="https://www.pametnaroda.cz/" TargetMode="External"/><Relationship Id="rId4" Type="http://schemas.openxmlformats.org/officeDocument/2006/relationships/hyperlink" Target="https://www.abscr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87562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50. léta: Éra strachu a perzekucí v Československu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3229124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Černý, Krist 3S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79524"/>
            <a:ext cx="503485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Budování totalitního státu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135112"/>
            <a:ext cx="4722763" cy="1081757"/>
          </a:xfrm>
          <a:prstGeom prst="roundRect">
            <a:avLst>
              <a:gd name="adj" fmla="val 8453"/>
            </a:avLst>
          </a:prstGeom>
          <a:solidFill>
            <a:srgbClr val="F9F6F0"/>
          </a:solidFill>
          <a:ln w="19050">
            <a:solidFill>
              <a:srgbClr val="D4CEC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06069" y="1135112"/>
            <a:ext cx="76200" cy="1081757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6" name="Text 3"/>
          <p:cNvSpPr/>
          <p:nvPr/>
        </p:nvSpPr>
        <p:spPr>
          <a:xfrm>
            <a:off x="4143077" y="129592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Únor 1948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143077" y="1602432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Komunisté se násilím chopí moci a zahajují systematické upevňování totalitní vlády nad celou společností.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925119" y="2358628"/>
            <a:ext cx="4722763" cy="1081757"/>
          </a:xfrm>
          <a:prstGeom prst="roundRect">
            <a:avLst>
              <a:gd name="adj" fmla="val 8453"/>
            </a:avLst>
          </a:prstGeom>
          <a:solidFill>
            <a:srgbClr val="F9F6F0"/>
          </a:solidFill>
          <a:ln w="19050">
            <a:solidFill>
              <a:srgbClr val="D4CEC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906069" y="2358628"/>
            <a:ext cx="76200" cy="1081757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10" name="Text 7"/>
          <p:cNvSpPr/>
          <p:nvPr/>
        </p:nvSpPr>
        <p:spPr>
          <a:xfrm>
            <a:off x="4143077" y="251943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Kolektivizace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143077" y="2825948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Likvidace soukromého vlastnictví, znárodňování podniků a nucená kolektivizace zemědělské půdy.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925119" y="3582144"/>
            <a:ext cx="4722763" cy="1081757"/>
          </a:xfrm>
          <a:prstGeom prst="roundRect">
            <a:avLst>
              <a:gd name="adj" fmla="val 8453"/>
            </a:avLst>
          </a:prstGeom>
          <a:solidFill>
            <a:srgbClr val="F9F6F0"/>
          </a:solidFill>
          <a:ln w="19050">
            <a:solidFill>
              <a:srgbClr val="D4CEC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3906069" y="3582144"/>
            <a:ext cx="76200" cy="1081757"/>
          </a:xfrm>
          <a:prstGeom prst="roundRect">
            <a:avLst>
              <a:gd name="adj" fmla="val 27907"/>
            </a:avLst>
          </a:prstGeom>
          <a:solidFill>
            <a:srgbClr val="D3C5B6"/>
          </a:solidFill>
          <a:ln/>
        </p:spPr>
      </p:sp>
      <p:sp>
        <p:nvSpPr>
          <p:cNvPr id="14" name="Text 11"/>
          <p:cNvSpPr/>
          <p:nvPr/>
        </p:nvSpPr>
        <p:spPr>
          <a:xfrm>
            <a:off x="4143077" y="3742953"/>
            <a:ext cx="254079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StB a atmosféra strachu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143077" y="4049464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Státní bezpečnost sledovala, zatýkala a zastrašovala obyvatelstvo — nikdo nebyl v bezpečí.</a:t>
            </a:r>
            <a:endParaRPr lang="en-US" sz="11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6F99A4F-AE3F-6321-6303-891E786ED078}"/>
              </a:ext>
            </a:extLst>
          </p:cNvPr>
          <p:cNvSpPr/>
          <p:nvPr/>
        </p:nvSpPr>
        <p:spPr>
          <a:xfrm>
            <a:off x="7958270" y="4823032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586978"/>
            <a:ext cx="5177582" cy="39694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4339" y="743099"/>
            <a:ext cx="2628230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Politické procesy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6024339" y="1770831"/>
            <a:ext cx="2628230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Politické procesy sloužily jako zbraň k zastrašení celé společnosti a likvidaci potenciálních oponentů režimu.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024339" y="2578819"/>
            <a:ext cx="2628230" cy="1913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Obvinění: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Špióni, sabotéři, nepřátelé státu a zrádci SSSR.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Zákon na ochranu republiky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</a:t>
            </a: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Zákon na ochranu lidově demokratické republiky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právní základ teroru.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Obžalovaní byli zbaveni práva na spravedlivý proces.</a:t>
            </a:r>
            <a:endParaRPr lang="en-US" sz="11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B6DD2DC-E68D-CA3F-4103-A48BD6E57362}"/>
              </a:ext>
            </a:extLst>
          </p:cNvPr>
          <p:cNvSpPr/>
          <p:nvPr/>
        </p:nvSpPr>
        <p:spPr>
          <a:xfrm>
            <a:off x="8011545" y="4856935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2344"/>
            <a:ext cx="635503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Monstrprocesy: Divadlo pro masy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498848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Inscenované soudní procesy s vynucenými doznáními a falešnými důkazy — jejich cílem bylo veřejné ponížení obžalovaných a zastrašení společnosti.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2111946"/>
            <a:ext cx="4004965" cy="1497285"/>
          </a:xfrm>
          <a:prstGeom prst="roundRect">
            <a:avLst>
              <a:gd name="adj" fmla="val 1420"/>
            </a:avLst>
          </a:prstGeom>
          <a:solidFill>
            <a:srgbClr val="EEE8DD"/>
          </a:solidFill>
          <a:ln/>
        </p:spPr>
      </p:sp>
      <p:sp>
        <p:nvSpPr>
          <p:cNvPr id="5" name="Text 3"/>
          <p:cNvSpPr/>
          <p:nvPr/>
        </p:nvSpPr>
        <p:spPr>
          <a:xfrm>
            <a:off x="637877" y="2253704"/>
            <a:ext cx="297366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Proces s Miladou Horákovou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37877" y="2560216"/>
            <a:ext cx="37214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Červen 1950.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Největší proces s funkcionáři nekomunistických stran. Milada Horáková a tři další byli odsouzeni k trestu smrti a popraveni.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4642842" y="2111946"/>
            <a:ext cx="4005039" cy="1497285"/>
          </a:xfrm>
          <a:prstGeom prst="roundRect">
            <a:avLst>
              <a:gd name="adj" fmla="val 1420"/>
            </a:avLst>
          </a:prstGeom>
          <a:solidFill>
            <a:srgbClr val="EEE8DD"/>
          </a:solidFill>
          <a:ln/>
        </p:spPr>
      </p:sp>
      <p:sp>
        <p:nvSpPr>
          <p:cNvPr id="8" name="Text 6"/>
          <p:cNvSpPr/>
          <p:nvPr/>
        </p:nvSpPr>
        <p:spPr>
          <a:xfrm>
            <a:off x="4784601" y="2253704"/>
            <a:ext cx="282222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Proces s Heliodorem Píkou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84601" y="2560216"/>
            <a:ext cx="372152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Červen 1949.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Celoživotní voják, generál a diplomat byl po vykonstruovaném procesu obviněn z velezrady a špionáže. Byl odsouzen k smrti a popraven jako jedna z prvních obětí politických procesů.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768700"/>
            <a:ext cx="8151763" cy="602382"/>
          </a:xfrm>
          <a:prstGeom prst="roundRect">
            <a:avLst>
              <a:gd name="adj" fmla="val 3530"/>
            </a:avLst>
          </a:prstGeom>
          <a:solidFill>
            <a:srgbClr val="B6D6FC"/>
          </a:solidFill>
          <a:ln/>
        </p:spPr>
      </p:sp>
      <p:sp>
        <p:nvSpPr>
          <p:cNvPr id="11" name="Text 9"/>
          <p:cNvSpPr/>
          <p:nvPr/>
        </p:nvSpPr>
        <p:spPr>
          <a:xfrm>
            <a:off x="637877" y="3945880"/>
            <a:ext cx="83254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Obžalovaní byli mučeni, nuceni memorovat výpovědi a veřejně „přiznávat" zločiny, které nespáchali.</a:t>
            </a:r>
            <a:endParaRPr lang="en-US" sz="11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1CF9515-04D8-C68D-2A18-D5633D43E2BC}"/>
              </a:ext>
            </a:extLst>
          </p:cNvPr>
          <p:cNvSpPr/>
          <p:nvPr/>
        </p:nvSpPr>
        <p:spPr>
          <a:xfrm>
            <a:off x="7958270" y="4823032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19931"/>
            <a:ext cx="4722763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Oběti režimu: Všichni, kdo se nehodili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3810967" y="1553319"/>
            <a:ext cx="2289274" cy="42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260K+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4043883" y="2124224"/>
            <a:ext cx="18234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Celkem odsouzeno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3696519" y="2392338"/>
            <a:ext cx="2518246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Osob v letech 1948–1989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6244084" y="1553319"/>
            <a:ext cx="2289274" cy="42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95K</a:t>
            </a:r>
            <a:endParaRPr lang="en-US" sz="3300" dirty="0"/>
          </a:p>
        </p:txBody>
      </p:sp>
      <p:sp>
        <p:nvSpPr>
          <p:cNvPr id="8" name="Text 5"/>
          <p:cNvSpPr/>
          <p:nvPr/>
        </p:nvSpPr>
        <p:spPr>
          <a:xfrm>
            <a:off x="6477000" y="2124224"/>
            <a:ext cx="18234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Politicky odsouzeno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129635" y="2392338"/>
            <a:ext cx="2518246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Pouze v letech 1948–1954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5027488" y="2879675"/>
            <a:ext cx="2289274" cy="42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3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232</a:t>
            </a:r>
            <a:endParaRPr lang="en-US" sz="3300" dirty="0"/>
          </a:p>
        </p:txBody>
      </p:sp>
      <p:sp>
        <p:nvSpPr>
          <p:cNvPr id="11" name="Text 8"/>
          <p:cNvSpPr/>
          <p:nvPr/>
        </p:nvSpPr>
        <p:spPr>
          <a:xfrm>
            <a:off x="5260404" y="3450580"/>
            <a:ext cx="18234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Popraveno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4679743" y="3718694"/>
            <a:ext cx="3276069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Popraveno z politických důvodů (1948–1989)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3925119" y="4235723"/>
            <a:ext cx="4722763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Oběťmi byli aktivní odpůrci, ale i inteligence, střední vrstvy, příslušníci církví a vlastní straničtí funkcionáři. Perzekuce tvrdě dopadaly i na rodiny odsouzených.</a:t>
            </a:r>
            <a:endParaRPr lang="en-US" sz="1000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51E4A53-9BFD-D891-125D-EE7B77789AAC}"/>
              </a:ext>
            </a:extLst>
          </p:cNvPr>
          <p:cNvSpPr/>
          <p:nvPr/>
        </p:nvSpPr>
        <p:spPr>
          <a:xfrm>
            <a:off x="7958270" y="4823032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0001"/>
            <a:ext cx="3107978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Perzekuce církví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96119" y="1113532"/>
            <a:ext cx="2650778" cy="581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Komunistický režim považoval církve za nebezpečného ideologického nepřítele a systematicky je ničil.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496119" y="1798588"/>
            <a:ext cx="2650778" cy="1825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0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Akce K (duben 1950):</a:t>
            </a: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Silové obsazení a likvidace mužských klášterů. Přes 2 000 řeholníků bylo internováno.</a:t>
            </a:r>
            <a:endParaRPr lang="en-US" sz="10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0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Akce P (jaro 1950):</a:t>
            </a: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Násilná likvidace řeckokatolické církve na východním Slovensku.</a:t>
            </a:r>
            <a:endParaRPr lang="en-US" sz="1000" dirty="0"/>
          </a:p>
          <a:p>
            <a:pPr marL="342900" indent="-342900" algn="l">
              <a:lnSpc>
                <a:spcPct val="127000"/>
              </a:lnSpc>
              <a:buSzPct val="100000"/>
              <a:buChar char="•"/>
            </a:pPr>
            <a:r>
              <a:rPr lang="en-US" sz="10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Katolická církev</a:t>
            </a: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byla oslabována, rozdělována a ovládána pomocí loajálních „vlasteneckých" kněží.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687437" y="3753445"/>
            <a:ext cx="2459459" cy="775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Josef Toufar</a:t>
            </a:r>
            <a:r>
              <a:rPr lang="en-US" sz="10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farář z Číhošti byl v roce 1950 mučen příslušníky StB a zemřel při výslechu. Stal se symbolem mučednictví věřících.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496119" y="3753445"/>
            <a:ext cx="14288" cy="775692"/>
          </a:xfrm>
          <a:prstGeom prst="rect">
            <a:avLst/>
          </a:prstGeom>
          <a:solidFill>
            <a:srgbClr val="D3C5B6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58" y="946547"/>
            <a:ext cx="4670375" cy="295319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462858" y="4028926"/>
            <a:ext cx="5646911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endParaRPr lang="en-US" sz="1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037CFE6-0658-31C2-57F0-F6AC4515E1D8}"/>
              </a:ext>
            </a:extLst>
          </p:cNvPr>
          <p:cNvSpPr/>
          <p:nvPr/>
        </p:nvSpPr>
        <p:spPr>
          <a:xfrm>
            <a:off x="7958270" y="4823032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61442"/>
            <a:ext cx="443649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Tábory nucených prací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117029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Tábory v okolí Příbrami patřily k nejznámějším místům nucené práce spojené s těžbou uranu v Československu.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96119" y="1730127"/>
            <a:ext cx="4722763" cy="19631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Uranová těžba: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Vězňové a političtí odpůrci režimu byli nasazováni na těžbu uranu, strategické suroviny pro sovětský blok.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Tvrdé podmínky: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Práce v podzemí, prach, vysoká fyzická zátěž, nedostatek jídla, špatná hygiena a stálý dohled dozorců.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Počet vězňů: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Tábory v oblasti Příbrami prošly tisíce lidí, kteří byli často internováni bez řádného soudu.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Dopad: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Tábory měly vězně zlomit fyzicky i psychicky a současně zastrašit celou společnost.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496119" y="3852788"/>
            <a:ext cx="4722763" cy="829196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sp>
        <p:nvSpPr>
          <p:cNvPr id="7" name="Text 4"/>
          <p:cNvSpPr/>
          <p:nvPr/>
        </p:nvSpPr>
        <p:spPr>
          <a:xfrm>
            <a:off x="637877" y="4029968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Příbramské uranové doly se staly symbolem politických represí, nucené práce a dlouhodobých následků pro vězně i jejich rodiny.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8973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Zdroje informací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689422"/>
            <a:ext cx="258365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Webové zdroje: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496119" y="2167830"/>
            <a:ext cx="8151763" cy="1785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www.ustrcr.cz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Ústav pro studium totalitních režimů; odborné texty k perzekucím, politickým procesům a represím 50. let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www.abscr.cz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Archiv bezpečnostních složek; digitalizované dokumenty StB a materiály k represím komunistického režimu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www.pametnaroda.cz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Paměť národa; svědectví pamětníků k politickým procesům, věznění a pronásledování církví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www.totalita.cz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Totalita.cz; přehledy k politickým procesům, pracovním táborům a církevním represím v Československu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www.irozhlas.cz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Český rozhlas / iROZHLAS; publicistické a historické články k monstrprocesům, StB a perzekucím 50. let</a:t>
            </a:r>
            <a:endParaRPr lang="en-US" sz="11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A73CDE1-CB51-9DD2-2CCC-5E4FB0EE6FB1}"/>
              </a:ext>
            </a:extLst>
          </p:cNvPr>
          <p:cNvSpPr/>
          <p:nvPr/>
        </p:nvSpPr>
        <p:spPr>
          <a:xfrm>
            <a:off x="7958270" y="4823032"/>
            <a:ext cx="1132317" cy="288420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Předvádění na obrazovce (16:9)</PresentationFormat>
  <Paragraphs>0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12</cp:revision>
  <dcterms:created xsi:type="dcterms:W3CDTF">2026-05-19T12:48:28Z</dcterms:created>
  <dcterms:modified xsi:type="dcterms:W3CDTF">2026-06-19T11:20:59Z</dcterms:modified>
</cp:coreProperties>
</file>